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7" r:id="rId19"/>
    <p:sldId id="278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5" r:id="rId34"/>
    <p:sldId id="296" r:id="rId35"/>
    <p:sldId id="297" r:id="rId36"/>
    <p:sldId id="298" r:id="rId37"/>
    <p:sldId id="307" r:id="rId38"/>
    <p:sldId id="310" r:id="rId39"/>
    <p:sldId id="311" r:id="rId40"/>
    <p:sldId id="312" r:id="rId41"/>
    <p:sldId id="313" r:id="rId42"/>
    <p:sldId id="314" r:id="rId43"/>
    <p:sldId id="318" r:id="rId44"/>
    <p:sldId id="319" r:id="rId45"/>
    <p:sldId id="320" r:id="rId46"/>
    <p:sldId id="321" r:id="rId47"/>
    <p:sldId id="323" r:id="rId48"/>
    <p:sldId id="324" r:id="rId49"/>
    <p:sldId id="325" r:id="rId50"/>
    <p:sldId id="327" r:id="rId51"/>
    <p:sldId id="329" r:id="rId52"/>
    <p:sldId id="332" r:id="rId53"/>
    <p:sldId id="333" r:id="rId54"/>
    <p:sldId id="334" r:id="rId55"/>
    <p:sldId id="335" r:id="rId56"/>
    <p:sldId id="336" r:id="rId57"/>
    <p:sldId id="337" r:id="rId58"/>
    <p:sldId id="338" r:id="rId59"/>
    <p:sldId id="339" r:id="rId60"/>
    <p:sldId id="340" r:id="rId61"/>
    <p:sldId id="341" r:id="rId62"/>
    <p:sldId id="342" r:id="rId63"/>
    <p:sldId id="343" r:id="rId64"/>
    <p:sldId id="344" r:id="rId65"/>
    <p:sldId id="345" r:id="rId66"/>
    <p:sldId id="346" r:id="rId67"/>
    <p:sldId id="349" r:id="rId68"/>
    <p:sldId id="350" r:id="rId69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83AC6-381A-4F9A-AE67-5A962A50909E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6C837-F87F-442A-A8AE-726D981F6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9197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21A2B-3F84-4056-8428-33482EA70542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2233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7298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801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60562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5664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7466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2263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474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58460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1246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5953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B9282-7330-455E-8E64-CC406162562D}" type="datetimeFigureOut">
              <a:rPr lang="sr-Latn-RS" smtClean="0"/>
              <a:pPr/>
              <a:t>21.08.2020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65DE4-22C3-44BB-BCFF-FDED7FE2772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4987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БР</a:t>
            </a:r>
            <a:r>
              <a:rPr lang="en-US" dirty="0" smtClean="0"/>
              <a:t>O</a:t>
            </a:r>
            <a:r>
              <a:rPr lang="sr-Cyrl-RS" dirty="0" smtClean="0"/>
              <a:t>МАТОЛОГИЈА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14. недеља</a:t>
            </a:r>
            <a:r>
              <a:rPr lang="en-US" dirty="0" smtClean="0"/>
              <a:t> </a:t>
            </a:r>
            <a:r>
              <a:rPr lang="sr-Cyrl-RS" dirty="0" smtClean="0"/>
              <a:t>наставе</a:t>
            </a:r>
          </a:p>
          <a:p>
            <a:r>
              <a:rPr lang="ru-RU" dirty="0"/>
              <a:t>Декларација. Обележавање намирница и потрошачи. Изјаве </a:t>
            </a:r>
          </a:p>
          <a:p>
            <a:r>
              <a:rPr lang="ru-RU" dirty="0"/>
              <a:t>(нутритивне и здравствене)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7960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i="1" dirty="0"/>
              <a:t>комбиновано паковање </a:t>
            </a:r>
            <a:r>
              <a:rPr lang="sr-Latn-RS" dirty="0"/>
              <a:t>је паковање које садржи два или више, по врсти и/или количини различитих паковања упаковане </a:t>
            </a:r>
            <a:r>
              <a:rPr lang="sr-Latn-RS" dirty="0" smtClean="0"/>
              <a:t>хране</a:t>
            </a:r>
            <a:endParaRPr lang="sr-Cyrl-RS" dirty="0" smtClean="0"/>
          </a:p>
          <a:p>
            <a:r>
              <a:rPr lang="sr-Latn-RS" i="1" dirty="0"/>
              <a:t>збирно паковање </a:t>
            </a:r>
            <a:r>
              <a:rPr lang="sr-Latn-RS" dirty="0"/>
              <a:t>је паковање које садржи два или више, по количини и садржини истих паковања упаковане </a:t>
            </a:r>
            <a:r>
              <a:rPr lang="sr-Latn-RS" dirty="0" smtClean="0"/>
              <a:t>хране</a:t>
            </a:r>
            <a:endParaRPr lang="sr-Cyrl-RS" dirty="0" smtClean="0"/>
          </a:p>
          <a:p>
            <a:r>
              <a:rPr lang="sr-Latn-RS" i="1" dirty="0"/>
              <a:t>неупакована храна </a:t>
            </a:r>
            <a:r>
              <a:rPr lang="sr-Latn-RS" dirty="0"/>
              <a:t>је храна која се ставља у промет без претходног паковања или се пакује на месту продаје, у присуству крајњег </a:t>
            </a:r>
            <a:r>
              <a:rPr lang="sr-Latn-RS" dirty="0" smtClean="0"/>
              <a:t>потрошача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74721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i="1" dirty="0"/>
              <a:t>прописани назив хране </a:t>
            </a:r>
            <a:r>
              <a:rPr lang="sr-Latn-RS" dirty="0"/>
              <a:t>је назив који је прописан посебним </a:t>
            </a:r>
            <a:r>
              <a:rPr lang="sr-Latn-RS" dirty="0" smtClean="0"/>
              <a:t>прописима</a:t>
            </a:r>
            <a:endParaRPr lang="sr-Cyrl-RS" dirty="0" smtClean="0"/>
          </a:p>
          <a:p>
            <a:r>
              <a:rPr lang="sr-Latn-RS" i="1" dirty="0"/>
              <a:t>описни назив хране </a:t>
            </a:r>
            <a:r>
              <a:rPr lang="sr-Latn-RS" dirty="0"/>
              <a:t>је назив којим се описује храна, по потреби и њена </a:t>
            </a:r>
            <a:r>
              <a:rPr lang="sr-Latn-RS" dirty="0" smtClean="0"/>
              <a:t>употреба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13887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i="1" dirty="0"/>
              <a:t>састојак </a:t>
            </a:r>
            <a:r>
              <a:rPr lang="sr-Latn-RS" dirty="0"/>
              <a:t>је свака супстанца или производ, укључујући прехрамбене ароме,  адитиве  и  ензиме,  која  се  користи  у  производњи  или  припреми  хране,  а присутна је у готовом производу, чак и у промењеном облику. </a:t>
            </a:r>
          </a:p>
          <a:p>
            <a:pPr marL="0" indent="0">
              <a:buNone/>
            </a:pP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2133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i="1" dirty="0"/>
              <a:t>рекламирање </a:t>
            </a:r>
            <a:r>
              <a:rPr lang="sr-Latn-RS" dirty="0"/>
              <a:t>је оглашавање, </a:t>
            </a:r>
            <a:r>
              <a:rPr lang="sr-Latn-RS" dirty="0" smtClean="0"/>
              <a:t>ради </a:t>
            </a:r>
            <a:r>
              <a:rPr lang="sr-Latn-RS" dirty="0"/>
              <a:t>подстицања продаје робе и </a:t>
            </a:r>
            <a:r>
              <a:rPr lang="sr-Latn-RS" dirty="0" smtClean="0"/>
              <a:t>услуга</a:t>
            </a:r>
            <a:endParaRPr lang="sr-Cyrl-RS" dirty="0" smtClean="0"/>
          </a:p>
          <a:p>
            <a:r>
              <a:rPr lang="sr-Latn-RS" i="1" dirty="0"/>
              <a:t>упакована храна </a:t>
            </a:r>
            <a:r>
              <a:rPr lang="sr-Latn-RS" dirty="0"/>
              <a:t>је сваки појединачни производ који je, кao тaкaв, намењен крajњeм пoтрoшaчу и oбjeктимa jaвнe исхрaнe, a кojи сe сaстojи oд хрaнe и aмбaлaжe у кojу je хрaнa стaвљeнa прe нeгo што je пoнуђeнa зa </a:t>
            </a:r>
            <a:r>
              <a:rPr lang="sr-Latn-RS" dirty="0" smtClean="0"/>
              <a:t>прoдaj</a:t>
            </a:r>
            <a:r>
              <a:rPr lang="sr-Cyrl-RS" dirty="0" smtClean="0"/>
              <a:t>у</a:t>
            </a:r>
            <a:r>
              <a:rPr lang="sr-Latn-RS" dirty="0" smtClean="0"/>
              <a:t>;</a:t>
            </a:r>
            <a:endParaRPr lang="sr-Cyrl-RS" dirty="0" smtClean="0"/>
          </a:p>
          <a:p>
            <a:r>
              <a:rPr lang="sr-Latn-RS" i="1" dirty="0"/>
              <a:t>упакована храна за директну продају </a:t>
            </a:r>
            <a:r>
              <a:rPr lang="sr-Latn-RS" dirty="0"/>
              <a:t>је храна која је упакована на месту продаје, без присуства крајњег потрошача у амбалажу чија је сврха минимална заштита,  а  користи  се  само  из  хигијенских  или  практичних  </a:t>
            </a:r>
            <a:r>
              <a:rPr lang="sr-Latn-RS" dirty="0" smtClean="0"/>
              <a:t>разлога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55933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i="1" dirty="0"/>
              <a:t>хрaнљиве материје су</a:t>
            </a:r>
            <a:r>
              <a:rPr lang="sr-Latn-RS" dirty="0"/>
              <a:t>: протеини, угљени хидрaти, мaсти, влaкнa, натријум, витaмини и </a:t>
            </a:r>
            <a:r>
              <a:rPr lang="sr-Latn-RS" dirty="0" smtClean="0"/>
              <a:t>минeрaли</a:t>
            </a:r>
            <a:endParaRPr lang="sr-Cyrl-RS" dirty="0" smtClean="0"/>
          </a:p>
          <a:p>
            <a:r>
              <a:rPr lang="sr-Latn-RS" i="1" dirty="0"/>
              <a:t>шeћeри </a:t>
            </a:r>
            <a:r>
              <a:rPr lang="sr-Latn-RS" dirty="0"/>
              <a:t>су сви мoнoсaхaриди или дисaхaриди присутни у </a:t>
            </a:r>
            <a:r>
              <a:rPr lang="sr-Latn-RS" dirty="0" smtClean="0"/>
              <a:t>хрaни</a:t>
            </a:r>
            <a:endParaRPr lang="sr-Cyrl-RS" dirty="0" smtClean="0"/>
          </a:p>
          <a:p>
            <a:r>
              <a:rPr lang="sr-Latn-RS" i="1" dirty="0" smtClean="0"/>
              <a:t>читљивост </a:t>
            </a:r>
            <a:r>
              <a:rPr lang="sr-Latn-RS" dirty="0" smtClean="0"/>
              <a:t>је физички изглед информација којим су исте визуелно</a:t>
            </a:r>
            <a:r>
              <a:rPr lang="sr-Cyrl-RS" dirty="0" smtClean="0"/>
              <a:t> </a:t>
            </a:r>
            <a:r>
              <a:rPr lang="sr-Latn-RS" dirty="0" smtClean="0"/>
              <a:t>доступне општој популацији</a:t>
            </a:r>
          </a:p>
          <a:p>
            <a:endParaRPr lang="sr-Cyrl-RS" dirty="0" smtClean="0"/>
          </a:p>
          <a:p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354538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ПРАКСА ПОШТЕНОГ ИНФОРМИСАЊА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r-Latn-RS" dirty="0"/>
              <a:t>Пружање информација о храни врши се на начин којим се не обмањује крајњи потрошач, а нарочито у погледу:</a:t>
            </a:r>
          </a:p>
          <a:p>
            <a:pPr marL="0" indent="0">
              <a:buNone/>
            </a:pPr>
            <a:r>
              <a:rPr lang="sr-Latn-RS" dirty="0"/>
              <a:t>1) карактеристичних особина хране, </a:t>
            </a:r>
            <a:r>
              <a:rPr lang="sr-Latn-RS" dirty="0" smtClean="0"/>
              <a:t>њене </a:t>
            </a:r>
            <a:r>
              <a:rPr lang="sr-Latn-RS" dirty="0"/>
              <a:t>природе, идентитета, својстава, састава, количине, трајности, земље порекла или земље и места порекла и начина производње;</a:t>
            </a:r>
          </a:p>
          <a:p>
            <a:pPr marL="0" indent="0">
              <a:buNone/>
            </a:pPr>
            <a:r>
              <a:rPr lang="sr-Latn-RS" dirty="0"/>
              <a:t>2) приписивања храни особина и својстава које не поседује;</a:t>
            </a:r>
          </a:p>
          <a:p>
            <a:pPr marL="0" indent="0">
              <a:buNone/>
            </a:pPr>
            <a:r>
              <a:rPr lang="sr-Latn-RS" dirty="0"/>
              <a:t>3) укaзивaња нa пoсeбнa свojствa хрaнe и aкo сличнa хрaнa имa иста тaквa </a:t>
            </a:r>
            <a:r>
              <a:rPr lang="sr-Latn-RS" dirty="0" smtClean="0"/>
              <a:t>свojствa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4) укaзивања изглeдoм, oписoм или сликoвним прикaзoм на присуство oдрeђeнe хрaнe или сaстojкa, кaдa je у ствaрнoсти сaстojaк кojи je инaчe прирoднo присутaн или кoришћeн у тoj хрaни, зaмeњeн другим сaстaвним дeлoм или другим сaстojкoм.</a:t>
            </a:r>
          </a:p>
        </p:txBody>
      </p:sp>
    </p:spTree>
    <p:extLst>
      <p:ext uri="{BB962C8B-B14F-4D97-AF65-F5344CB8AC3E}">
        <p14:creationId xmlns:p14="http://schemas.microsoft.com/office/powerpoint/2010/main" val="711406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/>
              <a:t>Инфoрмaциje  o  хрaни  треба  да  буду  тачнe,  jaснe  и  лaкo  рaзумљивe</a:t>
            </a:r>
          </a:p>
          <a:p>
            <a:pPr marL="0" indent="0">
              <a:buNone/>
            </a:pPr>
            <a:endParaRPr lang="sr-Latn-RS" dirty="0"/>
          </a:p>
          <a:p>
            <a:r>
              <a:rPr lang="sr-Latn-RS" dirty="0"/>
              <a:t>Пружање  информација  о  храни  врши  се  на начин  којим  се храни  </a:t>
            </a:r>
            <a:r>
              <a:rPr lang="sr-Latn-RS" dirty="0" smtClean="0"/>
              <a:t>не</a:t>
            </a:r>
            <a:r>
              <a:rPr lang="sr-Cyrl-RS" dirty="0" smtClean="0"/>
              <a:t> </a:t>
            </a:r>
            <a:r>
              <a:rPr lang="sr-Latn-RS" dirty="0" smtClean="0"/>
              <a:t>приписују </a:t>
            </a:r>
            <a:r>
              <a:rPr lang="sr-Latn-RS" dirty="0"/>
              <a:t>особине превенције и лечења болести људи и/или којим се не упућује на такве особине, осим ако овим правилником и посебним прописима није другачије прописано</a:t>
            </a:r>
            <a:r>
              <a:rPr lang="sr-Latn-RS" dirty="0" smtClean="0"/>
              <a:t>.</a:t>
            </a:r>
            <a:endParaRPr lang="sr-Cyrl-RS" dirty="0" smtClean="0"/>
          </a:p>
          <a:p>
            <a:r>
              <a:rPr lang="sr-Latn-RS" dirty="0"/>
              <a:t>Информације   о   храни   које   приписују   и/или   упућују   на   својства превенције и лечења болести људи, код природних минералних вода, природних изворских вода и стоних вода, као и дијететских производа, уређују се посебним прописима.</a:t>
            </a:r>
          </a:p>
          <a:p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11272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Подаци о декларисању</a:t>
            </a:r>
            <a:r>
              <a:rPr lang="sr-Cyrl-RS" dirty="0" smtClean="0"/>
              <a:t> </a:t>
            </a:r>
            <a:r>
              <a:rPr lang="sr-Latn-RS" dirty="0" smtClean="0"/>
              <a:t>Члан 5.</a:t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dirty="0" smtClean="0"/>
              <a:t>Храна </a:t>
            </a:r>
            <a:r>
              <a:rPr lang="sr-Latn-RS" dirty="0"/>
              <a:t>која се ставља у промет на територији Републике Србије, треба да буде декларисана тако да садржи податке утврђене у складу са овим правилником и посебним прописима.</a:t>
            </a:r>
          </a:p>
          <a:p>
            <a:pPr marL="0" indent="0">
              <a:buNone/>
            </a:pPr>
            <a:r>
              <a:rPr lang="sr-Latn-RS" dirty="0" smtClean="0"/>
              <a:t>1</a:t>
            </a:r>
            <a:r>
              <a:rPr lang="sr-Latn-RS" dirty="0"/>
              <a:t>) написани на српском језику;</a:t>
            </a:r>
          </a:p>
          <a:p>
            <a:pPr marL="0" indent="0">
              <a:buNone/>
            </a:pPr>
            <a:r>
              <a:rPr lang="sr-Latn-RS" dirty="0" smtClean="0"/>
              <a:t>2</a:t>
            </a:r>
            <a:r>
              <a:rPr lang="sr-Latn-RS" dirty="0"/>
              <a:t>) разумљиви, видљиви, </a:t>
            </a:r>
            <a:r>
              <a:rPr lang="sr-Latn-RS" dirty="0" smtClean="0"/>
              <a:t>читљиви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85306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/>
              <a:t>Правна и физичка лица која обављају угоститељску делатност, приликом презентације хране коју нуде крајњем потрошачу, пре конзумације, треба да истакну све потребне информације о присутности састојака хране који могу да изазову алергије и/или интолеранције утврђене у складу са </a:t>
            </a:r>
            <a:r>
              <a:rPr lang="sr-Latn-RS" dirty="0" smtClean="0"/>
              <a:t>правилником</a:t>
            </a:r>
            <a:r>
              <a:rPr lang="sr-Latn-RS" dirty="0"/>
              <a:t>, а остале информације да документују крајњем потрошачу, ако он то захтева</a:t>
            </a:r>
          </a:p>
        </p:txBody>
      </p:sp>
    </p:spTree>
    <p:extLst>
      <p:ext uri="{BB962C8B-B14F-4D97-AF65-F5344CB8AC3E}">
        <p14:creationId xmlns:p14="http://schemas.microsoft.com/office/powerpoint/2010/main" val="2517981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2400" dirty="0" smtClean="0"/>
              <a:t>Члан 8.</a:t>
            </a:r>
            <a:br>
              <a:rPr lang="sr-Latn-RS" sz="2400" dirty="0" smtClean="0"/>
            </a:br>
            <a:r>
              <a:rPr lang="sr-Latn-RS" sz="2400" b="1" dirty="0" smtClean="0"/>
              <a:t>На декларацији упаковане хране наводе се следећи подаци:</a:t>
            </a:r>
            <a:r>
              <a:rPr lang="sr-Latn-RS" sz="2400" dirty="0" smtClean="0"/>
              <a:t/>
            </a:r>
            <a:br>
              <a:rPr lang="sr-Latn-RS" sz="2400" dirty="0" smtClean="0"/>
            </a:br>
            <a:endParaRPr lang="sr-Latn-R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31805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sr-Latn-RS" sz="4900" dirty="0" smtClean="0"/>
              <a:t>1</a:t>
            </a:r>
            <a:r>
              <a:rPr lang="sr-Latn-RS" sz="4900" dirty="0"/>
              <a:t>) назив под којим се храна ставља у промет;</a:t>
            </a:r>
          </a:p>
          <a:p>
            <a:pPr marL="0" indent="0">
              <a:buNone/>
            </a:pPr>
            <a:r>
              <a:rPr lang="sr-Latn-RS" sz="4900" dirty="0"/>
              <a:t>2) списак састојака;</a:t>
            </a:r>
          </a:p>
          <a:p>
            <a:pPr marL="0" indent="0">
              <a:buNone/>
            </a:pPr>
            <a:r>
              <a:rPr lang="sr-Latn-RS" sz="4900" dirty="0"/>
              <a:t>3) сви састојци или помоћна средства у процесу </a:t>
            </a:r>
            <a:r>
              <a:rPr lang="sr-Latn-RS" sz="4900" dirty="0" smtClean="0"/>
              <a:t>производње</a:t>
            </a:r>
            <a:endParaRPr lang="sr-Latn-RS" sz="4900" dirty="0"/>
          </a:p>
          <a:p>
            <a:pPr marL="0" indent="0">
              <a:buNone/>
            </a:pPr>
            <a:r>
              <a:rPr lang="sr-Latn-RS" sz="4900" dirty="0"/>
              <a:t>4) количина одређених састојака или категорије састојака;</a:t>
            </a:r>
          </a:p>
          <a:p>
            <a:pPr marL="0" indent="0">
              <a:buNone/>
            </a:pPr>
            <a:r>
              <a:rPr lang="sr-Latn-RS" sz="4900" dirty="0"/>
              <a:t>5) нето количина;</a:t>
            </a:r>
          </a:p>
          <a:p>
            <a:pPr marL="0" indent="0">
              <a:buNone/>
            </a:pPr>
            <a:r>
              <a:rPr lang="sr-Latn-RS" sz="4900" dirty="0"/>
              <a:t>6) рок трајања;</a:t>
            </a:r>
          </a:p>
          <a:p>
            <a:pPr marL="0" indent="0">
              <a:buNone/>
            </a:pPr>
            <a:r>
              <a:rPr lang="sr-Latn-RS" sz="4900" dirty="0"/>
              <a:t>7) посебни услови чувања и/или употребе хране</a:t>
            </a:r>
            <a:r>
              <a:rPr lang="sr-Latn-RS" sz="4900" dirty="0" smtClean="0"/>
              <a:t>,</a:t>
            </a:r>
            <a:endParaRPr lang="sr-Latn-RS" sz="4900" dirty="0"/>
          </a:p>
          <a:p>
            <a:pPr marL="0" indent="0">
              <a:buNone/>
            </a:pPr>
            <a:r>
              <a:rPr lang="sr-Latn-RS" sz="4900" dirty="0"/>
              <a:t>8) назив и адреса/седиште субјекта у пословању храном под чијим се називом, односно пословним именом храна ставља у промет, а који је регистрован у Републици Србији;</a:t>
            </a:r>
          </a:p>
          <a:p>
            <a:pPr marL="0" indent="0">
              <a:buNone/>
            </a:pPr>
            <a:r>
              <a:rPr lang="sr-Latn-RS" sz="4900" dirty="0"/>
              <a:t>9) земља порекла или земља и место порекла, </a:t>
            </a:r>
          </a:p>
          <a:p>
            <a:pPr marL="0" indent="0">
              <a:buNone/>
            </a:pPr>
            <a:r>
              <a:rPr lang="sr-Latn-RS" sz="4900" dirty="0" smtClean="0"/>
              <a:t>10</a:t>
            </a:r>
            <a:r>
              <a:rPr lang="sr-Latn-RS" sz="4900" dirty="0"/>
              <a:t>) упутство за </a:t>
            </a:r>
            <a:r>
              <a:rPr lang="sr-Latn-RS" sz="4900" dirty="0" smtClean="0"/>
              <a:t>употребу</a:t>
            </a:r>
            <a:r>
              <a:rPr lang="sr-Cyrl-RS" sz="4900" dirty="0" smtClean="0"/>
              <a:t>,</a:t>
            </a:r>
            <a:endParaRPr lang="sr-Latn-RS" sz="4900" dirty="0"/>
          </a:p>
          <a:p>
            <a:pPr marL="0" indent="0">
              <a:buNone/>
            </a:pPr>
            <a:r>
              <a:rPr lang="sr-Latn-RS" sz="4900" dirty="0"/>
              <a:t>11) стварни садржај алкохола код пића која садрже више од 1,2% </a:t>
            </a:r>
            <a:r>
              <a:rPr lang="sr-Latn-RS" sz="4900" dirty="0" smtClean="0"/>
              <a:t>vol</a:t>
            </a:r>
            <a:r>
              <a:rPr lang="sr-Cyrl-RS" sz="4900" dirty="0" smtClean="0"/>
              <a:t> </a:t>
            </a:r>
            <a:r>
              <a:rPr lang="sr-Latn-RS" sz="4900" dirty="0" smtClean="0"/>
              <a:t>алкохола</a:t>
            </a:r>
            <a:r>
              <a:rPr lang="sr-Latn-RS" sz="4900" dirty="0"/>
              <a:t>;</a:t>
            </a:r>
          </a:p>
          <a:p>
            <a:pPr marL="0" indent="0">
              <a:buNone/>
            </a:pPr>
            <a:r>
              <a:rPr lang="sr-Latn-RS" sz="4900" dirty="0" smtClean="0"/>
              <a:t>12</a:t>
            </a:r>
            <a:r>
              <a:rPr lang="sr-Latn-RS" sz="4900" dirty="0"/>
              <a:t>) нутритивна декларација;</a:t>
            </a:r>
          </a:p>
          <a:p>
            <a:pPr marL="0" indent="0">
              <a:buNone/>
            </a:pPr>
            <a:r>
              <a:rPr lang="sr-Latn-RS" sz="4900" dirty="0"/>
              <a:t>13) ознака серије или лота;</a:t>
            </a:r>
          </a:p>
          <a:p>
            <a:pPr marL="0" indent="0">
              <a:buNone/>
            </a:pPr>
            <a:r>
              <a:rPr lang="sr-Latn-RS" sz="4900" dirty="0"/>
              <a:t>14)  категорија  квалитета  или  класа  </a:t>
            </a:r>
            <a:r>
              <a:rPr lang="sr-Latn-RS" sz="4900" dirty="0" smtClean="0"/>
              <a:t>хране</a:t>
            </a:r>
            <a:r>
              <a:rPr lang="sr-Cyrl-RS" sz="4900" dirty="0" smtClean="0"/>
              <a:t>,</a:t>
            </a:r>
            <a:endParaRPr lang="sr-Latn-RS" sz="4900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16560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ОБЕЛЕЖАВАЊЕ ХРАНЕ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sr-Cyrl-RS" dirty="0" smtClean="0"/>
              <a:t>Информисани избор начина исхране</a:t>
            </a:r>
          </a:p>
          <a:p>
            <a:r>
              <a:rPr lang="sr-Cyrl-RS" dirty="0" smtClean="0"/>
              <a:t>Физичка активност</a:t>
            </a:r>
          </a:p>
          <a:p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/>
              <a:t>п</a:t>
            </a:r>
            <a:r>
              <a:rPr lang="sr-Cyrl-RS" dirty="0" smtClean="0"/>
              <a:t>равилно обележавање хране/намирница</a:t>
            </a:r>
          </a:p>
        </p:txBody>
      </p:sp>
      <p:sp>
        <p:nvSpPr>
          <p:cNvPr id="4" name="Right Brace 3"/>
          <p:cNvSpPr/>
          <p:nvPr/>
        </p:nvSpPr>
        <p:spPr>
          <a:xfrm>
            <a:off x="7380312" y="1470967"/>
            <a:ext cx="72008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5" name="Rectangle 4"/>
          <p:cNvSpPr/>
          <p:nvPr/>
        </p:nvSpPr>
        <p:spPr>
          <a:xfrm>
            <a:off x="7614057" y="1484784"/>
            <a:ext cx="1368152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Здравље</a:t>
            </a:r>
          </a:p>
          <a:p>
            <a:pPr algn="ctr"/>
            <a:r>
              <a:rPr lang="sr-Cyrl-RS" dirty="0" smtClean="0"/>
              <a:t>превенција</a:t>
            </a:r>
            <a:endParaRPr lang="sr-Latn-RS" dirty="0"/>
          </a:p>
        </p:txBody>
      </p:sp>
      <p:sp>
        <p:nvSpPr>
          <p:cNvPr id="6" name="Oval 5"/>
          <p:cNvSpPr/>
          <p:nvPr/>
        </p:nvSpPr>
        <p:spPr>
          <a:xfrm>
            <a:off x="2500298" y="4643446"/>
            <a:ext cx="345638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ДЕКЛАРАЦИЈА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44440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dirty="0"/>
              <a:t>Код декларисања упаковане хране, у истом видном пољу налазе се следећи подаци:</a:t>
            </a:r>
          </a:p>
          <a:p>
            <a:pPr marL="0" indent="0">
              <a:buNone/>
            </a:pPr>
            <a:r>
              <a:rPr lang="sr-Latn-RS" dirty="0"/>
              <a:t>1) назив хране;</a:t>
            </a:r>
          </a:p>
          <a:p>
            <a:pPr marL="0" indent="0">
              <a:buNone/>
            </a:pPr>
            <a:r>
              <a:rPr lang="sr-Latn-RS" dirty="0"/>
              <a:t>2) нето количина;</a:t>
            </a:r>
          </a:p>
          <a:p>
            <a:pPr marL="0" indent="0">
              <a:buNone/>
            </a:pPr>
            <a:r>
              <a:rPr lang="sr-Latn-RS" dirty="0"/>
              <a:t>3) стварни  садржај  алкохола код  пића која садрже више од  1,2%  </a:t>
            </a:r>
            <a:r>
              <a:rPr lang="sr-Latn-RS" dirty="0" smtClean="0"/>
              <a:t>vol</a:t>
            </a:r>
            <a:r>
              <a:rPr lang="sr-Cyrl-RS" dirty="0" smtClean="0"/>
              <a:t> </a:t>
            </a:r>
            <a:r>
              <a:rPr lang="sr-Latn-RS" dirty="0" smtClean="0"/>
              <a:t>алкохола</a:t>
            </a:r>
            <a:endParaRPr lang="sr-Cyrl-RS" dirty="0" smtClean="0"/>
          </a:p>
          <a:p>
            <a:pPr marL="0" indent="0">
              <a:buNone/>
            </a:pP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50081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r-Latn-RS" b="1" dirty="0"/>
              <a:t>Приликом декларисања неупаковане хране наводи се:</a:t>
            </a:r>
          </a:p>
          <a:p>
            <a:pPr marL="0" indent="0">
              <a:buNone/>
            </a:pPr>
            <a:r>
              <a:rPr lang="sr-Latn-RS" dirty="0"/>
              <a:t>1) назив под којим се храна ставља у промет;</a:t>
            </a:r>
          </a:p>
          <a:p>
            <a:pPr marL="0" indent="0">
              <a:buNone/>
            </a:pPr>
            <a:r>
              <a:rPr lang="sr-Latn-RS" dirty="0"/>
              <a:t>2) податак о састојцима који могу да изазову алергије и/или интолеранције;</a:t>
            </a:r>
          </a:p>
          <a:p>
            <a:pPr marL="0" indent="0">
              <a:buNone/>
            </a:pPr>
            <a:r>
              <a:rPr lang="sr-Latn-RS" dirty="0"/>
              <a:t>3) податак о субјекту у пословању храном који храну пакује на месту продаје крајњем потрошачу.</a:t>
            </a:r>
          </a:p>
          <a:p>
            <a:pPr marL="0" indent="0">
              <a:buNone/>
            </a:pPr>
            <a:r>
              <a:rPr lang="sr-Cyrl-RS" dirty="0" smtClean="0"/>
              <a:t>4</a:t>
            </a:r>
            <a:r>
              <a:rPr lang="sr-Latn-RS" dirty="0" smtClean="0"/>
              <a:t>) </a:t>
            </a:r>
            <a:r>
              <a:rPr lang="sr-Latn-RS" dirty="0"/>
              <a:t>нето количина, код пекарских производа, </a:t>
            </a:r>
          </a:p>
          <a:p>
            <a:pPr marL="0" indent="0">
              <a:buNone/>
            </a:pPr>
            <a:r>
              <a:rPr lang="sr-Cyrl-RS" dirty="0" smtClean="0"/>
              <a:t>5</a:t>
            </a:r>
            <a:r>
              <a:rPr lang="sr-Latn-RS" dirty="0" smtClean="0"/>
              <a:t>) </a:t>
            </a:r>
            <a:r>
              <a:rPr lang="sr-Latn-RS" dirty="0"/>
              <a:t>о року трајања - код хране која је са микробиолошког гледишта брзо кварљива храна</a:t>
            </a:r>
            <a:r>
              <a:rPr lang="sr-Latn-RS" dirty="0" smtClean="0"/>
              <a:t>;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124052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Списак састојака није потребно наводити код следеће хране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r-Latn-RS" dirty="0" smtClean="0"/>
              <a:t>1</a:t>
            </a:r>
            <a:r>
              <a:rPr lang="sr-Latn-RS" dirty="0"/>
              <a:t>)  свежег  воћа  и  </a:t>
            </a:r>
            <a:r>
              <a:rPr lang="sr-Latn-RS" dirty="0" smtClean="0"/>
              <a:t>поврћа;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2) газиране воде, чији опис наводи да је газирана;</a:t>
            </a:r>
          </a:p>
          <a:p>
            <a:pPr marL="0" indent="0">
              <a:buNone/>
            </a:pPr>
            <a:r>
              <a:rPr lang="sr-Latn-RS" dirty="0"/>
              <a:t>3) сирћета које је произведено искључиво од једне сировине која је наведена у производу, под условом да му није додат ни један други састојак;</a:t>
            </a:r>
          </a:p>
          <a:p>
            <a:pPr marL="0" indent="0">
              <a:buNone/>
            </a:pPr>
            <a:r>
              <a:rPr lang="sr-Latn-RS" dirty="0"/>
              <a:t>4) сира, маслаца, ферментисаног млека и павлаке, под условом да су им додати само млечни састојци, ензими и микробиолошке </a:t>
            </a:r>
            <a:r>
              <a:rPr lang="sr-Latn-RS" dirty="0" smtClean="0"/>
              <a:t>културе;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5) хране која садржи само један састојак, када је назив хране идентичан називу  </a:t>
            </a:r>
            <a:r>
              <a:rPr lang="sr-Latn-RS" dirty="0" smtClean="0"/>
              <a:t>састојака.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00646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RS" sz="3600" dirty="0" smtClean="0"/>
              <a:t>У списку састојака није потребно наводити: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sr-Latn-RS" sz="3600" dirty="0"/>
          </a:p>
          <a:p>
            <a:pPr marL="0" indent="0">
              <a:buNone/>
            </a:pPr>
            <a:r>
              <a:rPr lang="sr-Cyrl-RS" sz="3600" dirty="0" smtClean="0"/>
              <a:t>1</a:t>
            </a:r>
            <a:r>
              <a:rPr lang="sr-Latn-RS" sz="3600" dirty="0" smtClean="0"/>
              <a:t>) </a:t>
            </a:r>
            <a:r>
              <a:rPr lang="sr-Latn-RS" sz="3600" dirty="0"/>
              <a:t>адитиве и ензиме који су у храни присутни зато што су присутни у једном или више састојака те хране, </a:t>
            </a:r>
          </a:p>
          <a:p>
            <a:pPr marL="0" indent="0">
              <a:buNone/>
            </a:pPr>
            <a:r>
              <a:rPr lang="sr-Latn-RS" sz="3600" dirty="0"/>
              <a:t>3) адитиве и ензиме који се употребљавају као помоћна средства у процесу производње хране;</a:t>
            </a:r>
          </a:p>
          <a:p>
            <a:pPr marL="0" indent="0">
              <a:buNone/>
            </a:pPr>
            <a:r>
              <a:rPr lang="sr-Latn-RS" sz="3600" dirty="0"/>
              <a:t>4) носаче и супстанце које нису </a:t>
            </a:r>
            <a:r>
              <a:rPr lang="sr-Latn-RS" sz="3600" dirty="0" smtClean="0"/>
              <a:t>адитиви;</a:t>
            </a:r>
            <a:endParaRPr lang="sr-Latn-RS" sz="3600" dirty="0"/>
          </a:p>
          <a:p>
            <a:pPr marL="0" indent="0">
              <a:buNone/>
            </a:pPr>
            <a:r>
              <a:rPr lang="sr-Latn-RS" sz="3600" dirty="0"/>
              <a:t>5) супстанце које нису адитиви али се употребљавају на исти начин и у исте  сврхе  као  помоћне  </a:t>
            </a:r>
            <a:r>
              <a:rPr lang="sr-Latn-RS" sz="3600" dirty="0" smtClean="0"/>
              <a:t>супстанце;</a:t>
            </a:r>
            <a:endParaRPr lang="sr-Latn-RS" sz="3600" dirty="0"/>
          </a:p>
          <a:p>
            <a:pPr marL="0" indent="0">
              <a:buNone/>
            </a:pPr>
            <a:r>
              <a:rPr lang="sr-Latn-RS" sz="3600" dirty="0"/>
              <a:t>6) </a:t>
            </a:r>
            <a:r>
              <a:rPr lang="sr-Latn-RS" sz="3600" dirty="0" smtClean="0"/>
              <a:t>воду;</a:t>
            </a:r>
            <a:endParaRPr lang="sr-Latn-RS" sz="3600" dirty="0"/>
          </a:p>
          <a:p>
            <a:pPr marL="0" indent="0">
              <a:buNone/>
            </a:pP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464959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РОК ТРАЈАЊА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dirty="0"/>
              <a:t>Рок  трајања  хране  је  датум  до  којег  храна  задржава  своја карактеристична својства при одговарајућем чувању и складиштењу.</a:t>
            </a:r>
          </a:p>
          <a:p>
            <a:pPr marL="0" indent="0">
              <a:buNone/>
            </a:pPr>
            <a:r>
              <a:rPr lang="sr-Latn-RS" dirty="0"/>
              <a:t>Рок трајања наводи се речима:</a:t>
            </a:r>
          </a:p>
          <a:p>
            <a:pPr marL="0" indent="0">
              <a:buNone/>
            </a:pPr>
            <a:r>
              <a:rPr lang="sr-Latn-RS" dirty="0"/>
              <a:t>1) „најбоље употребити до... ” - када датум укључује ознаку дана;</a:t>
            </a:r>
          </a:p>
          <a:p>
            <a:pPr marL="0" indent="0">
              <a:buNone/>
            </a:pPr>
            <a:r>
              <a:rPr lang="sr-Latn-RS" dirty="0"/>
              <a:t>2) „најбоље употребити до краја” - у осталим случајевима.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690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/>
              <a:t>У случajeвимa у кojимa хрaнa зaхтeвa пoсeбнe услове чувања и/или употребе, тe услове треба навести на декларацији.</a:t>
            </a:r>
          </a:p>
          <a:p>
            <a:r>
              <a:rPr lang="sr-Latn-RS" dirty="0"/>
              <a:t>Како би се обезбедило одговарајуће чување или употреба хране нaкoн oтвaрaњa  aмбaлaжe,  прeмa  пoтрeби  се  нa  aмбaлaжи  и/или  eтикeти,  нaвoдe  услoви чувaњa и/или рoк зa употребу хрaнe након отварања.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19369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Latn-RS" dirty="0"/>
              <a:t>Нето количина је количина пуњења, односно количина хране пре паковања изражена бројчаном вредношћу и јединицом физичке величине.</a:t>
            </a:r>
          </a:p>
          <a:p>
            <a:pPr marL="0" indent="0">
              <a:buNone/>
            </a:pPr>
            <a:r>
              <a:rPr lang="sr-Latn-RS" dirty="0"/>
              <a:t>Нето количина упаковане хране изражава се:</a:t>
            </a:r>
          </a:p>
          <a:p>
            <a:pPr marL="0" indent="0">
              <a:buNone/>
            </a:pPr>
            <a:r>
              <a:rPr lang="sr-Latn-RS" dirty="0"/>
              <a:t>1) у јединицама за течност: литар (l), центилитар (cl) или милилитар (ml)</a:t>
            </a:r>
          </a:p>
          <a:p>
            <a:pPr marL="0" indent="0">
              <a:buNone/>
            </a:pPr>
            <a:r>
              <a:rPr lang="sr-Latn-RS" dirty="0"/>
              <a:t>- код течности;</a:t>
            </a:r>
          </a:p>
          <a:p>
            <a:pPr marL="0" indent="0">
              <a:buNone/>
            </a:pPr>
            <a:r>
              <a:rPr lang="sr-Latn-RS" dirty="0"/>
              <a:t>2)  у  јединицама  за  масу:  килограм  (kg)  или  грам  (g)  -  код  </a:t>
            </a:r>
            <a:r>
              <a:rPr lang="sr-Latn-RS" dirty="0" smtClean="0"/>
              <a:t>других</a:t>
            </a:r>
            <a:r>
              <a:rPr lang="sr-Cyrl-RS" dirty="0" smtClean="0"/>
              <a:t> </a:t>
            </a:r>
            <a:r>
              <a:rPr lang="sr-Latn-RS" dirty="0" smtClean="0"/>
              <a:t>производа.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57233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2400" dirty="0" smtClean="0"/>
              <a:t>Зeмља пoрекла или земља и мeсто пoрекла наводи се на декларацији за:</a:t>
            </a:r>
            <a:br>
              <a:rPr lang="sr-Latn-RS" sz="2400" dirty="0" smtClean="0"/>
            </a:br>
            <a:endParaRPr lang="sr-Latn-R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6612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r-Latn-RS" dirty="0" smtClean="0"/>
              <a:t>1</a:t>
            </a:r>
            <a:r>
              <a:rPr lang="sr-Latn-RS" dirty="0"/>
              <a:t>)   свињско   месо   -   свеже,   расхлађено   или   </a:t>
            </a:r>
            <a:r>
              <a:rPr lang="sr-Latn-RS" dirty="0" smtClean="0"/>
              <a:t>замрзнуто;</a:t>
            </a:r>
            <a:r>
              <a:rPr lang="sr-Latn-RS" dirty="0"/>
              <a:t> </a:t>
            </a:r>
          </a:p>
          <a:p>
            <a:pPr marL="0" indent="0">
              <a:buNone/>
            </a:pPr>
            <a:r>
              <a:rPr lang="sr-Latn-RS" dirty="0"/>
              <a:t>2) овчије и козје месо - свеже, расхлађено или замрзнуто</a:t>
            </a:r>
            <a:r>
              <a:rPr lang="sr-Latn-RS" dirty="0" smtClean="0"/>
              <a:t>,;</a:t>
            </a:r>
            <a:endParaRPr lang="sr-Latn-RS" dirty="0"/>
          </a:p>
          <a:p>
            <a:pPr marL="0" indent="0">
              <a:buNone/>
            </a:pPr>
            <a:r>
              <a:rPr lang="sr-Cyrl-RS" dirty="0" smtClean="0"/>
              <a:t>3</a:t>
            </a:r>
            <a:r>
              <a:rPr lang="sr-Latn-RS" dirty="0" smtClean="0"/>
              <a:t>) </a:t>
            </a:r>
            <a:r>
              <a:rPr lang="sr-Latn-RS" dirty="0"/>
              <a:t>гoвeђe мeсo и друге клaничне прoизвoде oд гoвeђeг мeсa </a:t>
            </a:r>
            <a:r>
              <a:rPr lang="sr-Latn-RS" dirty="0" smtClean="0"/>
              <a:t>у </a:t>
            </a:r>
            <a:r>
              <a:rPr lang="sr-Latn-RS" dirty="0"/>
              <a:t>складу са посебним актом којим се уређују номенклатуре царинске тарифе;</a:t>
            </a:r>
          </a:p>
          <a:p>
            <a:pPr marL="0" indent="0">
              <a:buNone/>
            </a:pPr>
            <a:r>
              <a:rPr lang="sr-Latn-RS" dirty="0"/>
              <a:t>5) </a:t>
            </a:r>
            <a:r>
              <a:rPr lang="sr-Latn-RS" dirty="0" smtClean="0"/>
              <a:t>мед;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6) воће и поврће – свеже, сушено и замрзнуто;</a:t>
            </a:r>
          </a:p>
          <a:p>
            <a:pPr marL="0" indent="0">
              <a:buNone/>
            </a:pPr>
            <a:r>
              <a:rPr lang="sr-Latn-RS" dirty="0"/>
              <a:t>7) рибу и производе рибарства </a:t>
            </a:r>
            <a:r>
              <a:rPr lang="sr-Latn-RS" dirty="0" smtClean="0"/>
              <a:t>у </a:t>
            </a:r>
            <a:r>
              <a:rPr lang="sr-Latn-RS" dirty="0"/>
              <a:t>складу са посебним актом којим се уређују номенклатуре царинске тарифе;</a:t>
            </a:r>
          </a:p>
          <a:p>
            <a:pPr marL="0" indent="0">
              <a:buNone/>
            </a:pPr>
            <a:r>
              <a:rPr lang="sr-Latn-RS" dirty="0"/>
              <a:t>8) маслиново уље, у складу са прописима којим се уређује квалитет јестивог маслиновог </a:t>
            </a:r>
            <a:r>
              <a:rPr lang="sr-Latn-RS" dirty="0" smtClean="0"/>
              <a:t>уља;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9) јаја и производе од </a:t>
            </a:r>
            <a:r>
              <a:rPr lang="sr-Latn-RS" dirty="0" smtClean="0"/>
              <a:t>јаја</a:t>
            </a:r>
            <a:r>
              <a:rPr lang="sr-Cyrl-RS" dirty="0" smtClean="0"/>
              <a:t> </a:t>
            </a:r>
            <a:r>
              <a:rPr lang="sr-Latn-RS" dirty="0" smtClean="0"/>
              <a:t>у  </a:t>
            </a:r>
            <a:r>
              <a:rPr lang="sr-Latn-RS" dirty="0"/>
              <a:t>складу  са  посебним  актом  којим  се  уређују номенклатуре царинске тарифе.</a:t>
            </a:r>
          </a:p>
          <a:p>
            <a:pPr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30481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RS" dirty="0"/>
              <a:t>Храна која се ставља у промет има ознаку припадајуће серије или лота (у даљем тексту: серија).</a:t>
            </a:r>
          </a:p>
          <a:p>
            <a:r>
              <a:rPr lang="sr-Latn-RS" dirty="0"/>
              <a:t>Серија подразумева групу јединица хране која је прерађена, произведена или пакована у готово једнаким условима.</a:t>
            </a:r>
          </a:p>
          <a:p>
            <a:r>
              <a:rPr lang="sr-Latn-RS" dirty="0" smtClean="0"/>
              <a:t>Ознака </a:t>
            </a:r>
            <a:r>
              <a:rPr lang="sr-Latn-RS" dirty="0"/>
              <a:t>серије састоји се од броја серије испред којег стоји велико </a:t>
            </a:r>
            <a:r>
              <a:rPr lang="sr-Latn-RS" dirty="0" smtClean="0"/>
              <a:t>слово</a:t>
            </a:r>
            <a:r>
              <a:rPr lang="sr-Cyrl-RS" dirty="0" smtClean="0"/>
              <a:t> </a:t>
            </a:r>
            <a:r>
              <a:rPr lang="sr-Latn-RS" dirty="0" smtClean="0"/>
              <a:t>Л</a:t>
            </a:r>
            <a:r>
              <a:rPr lang="sr-Latn-RS" dirty="0"/>
              <a:t>”, а која се ставља на амбалажу претходно упаковане хране или на етикету која иде уз њу.</a:t>
            </a:r>
          </a:p>
          <a:p>
            <a:r>
              <a:rPr lang="sr-Latn-RS" dirty="0"/>
              <a:t>У  случају  неупаковане  хране  ознака  серије  ставља  се  на  посебну амбалажу ако се храна на продајном месту држи у њој или у недостатку адекватне амбалаже, на пратећи документ.</a:t>
            </a:r>
          </a:p>
          <a:p>
            <a:r>
              <a:rPr lang="sr-Latn-RS" dirty="0"/>
              <a:t>У случајевима у којима ознака серије може јасно да се разликује од осталих ознака, може да се наведе само број серије.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68375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sr-Latn-RS" sz="3100" dirty="0" smtClean="0"/>
              <a:t>Случајеви у којима није потребно навођење серије</a:t>
            </a:r>
            <a:br>
              <a:rPr lang="sr-Latn-RS" sz="3100" dirty="0" smtClean="0"/>
            </a:br>
            <a:r>
              <a:rPr lang="sr-Latn-RS" dirty="0" smtClean="0"/>
              <a:t> </a:t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r-Latn-RS" dirty="0" smtClean="0"/>
              <a:t>1</a:t>
            </a:r>
            <a:r>
              <a:rPr lang="sr-Latn-RS" dirty="0"/>
              <a:t>) пољопривредних производа који се продају или испоручују на привремено складиштење, припрему или паковање, који су намењени за даљу прераду и који се сакупљају непосредно на месту припреме и даље прераде;</a:t>
            </a:r>
          </a:p>
          <a:p>
            <a:pPr marL="0" indent="0">
              <a:buNone/>
            </a:pPr>
            <a:r>
              <a:rPr lang="sr-Latn-RS" dirty="0"/>
              <a:t>2) када се храна нуди на продају крајњем потрошачу као неупакована или пакована на захтев крајњег потрошача на месту </a:t>
            </a:r>
            <a:r>
              <a:rPr lang="sr-Latn-RS" dirty="0" smtClean="0"/>
              <a:t>продаје;</a:t>
            </a:r>
          </a:p>
          <a:p>
            <a:pPr marL="0" indent="0">
              <a:buNone/>
            </a:pPr>
            <a:r>
              <a:rPr lang="sr-Latn-RS" dirty="0" smtClean="0"/>
              <a:t>3) када је храна упакована у амбалажу чија је површина највеће странице мања од 10 cm²;</a:t>
            </a:r>
          </a:p>
          <a:p>
            <a:pPr marL="0" indent="0">
              <a:buNone/>
            </a:pPr>
            <a:r>
              <a:rPr lang="sr-Latn-RS" dirty="0" smtClean="0"/>
              <a:t>4)  </a:t>
            </a:r>
            <a:r>
              <a:rPr lang="sr-Latn-RS" dirty="0"/>
              <a:t>појединачног  паковања,  ако  се  ознака  серије  налази  на  збирном</a:t>
            </a:r>
          </a:p>
          <a:p>
            <a:pPr marL="0" indent="0">
              <a:buNone/>
            </a:pPr>
            <a:r>
              <a:rPr lang="sr-Latn-RS" dirty="0" smtClean="0"/>
              <a:t>паковању.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6044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Декларација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Декларисање-речи, подаци, словне или друге ознаке, симболе, </a:t>
            </a:r>
          </a:p>
          <a:p>
            <a:r>
              <a:rPr lang="sr-Cyrl-RS" dirty="0" smtClean="0"/>
              <a:t>Амбалажа, етикета, документација, привезак, алкица, омот хране</a:t>
            </a:r>
          </a:p>
          <a:p>
            <a:r>
              <a:rPr lang="sr-Cyrl-RS" dirty="0" smtClean="0"/>
              <a:t>Јасна, уочљива, читка, на српском језику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865224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НУТРИТИВНА ДЕКЛАРАЦИЈА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b="1" dirty="0"/>
              <a:t>Обавезна нутритивна декларација садржи следеће податке:</a:t>
            </a:r>
          </a:p>
          <a:p>
            <a:pPr marL="0" indent="0">
              <a:buNone/>
            </a:pPr>
            <a:r>
              <a:rPr lang="sr-Latn-RS" dirty="0"/>
              <a:t>1) енергетску вредност;</a:t>
            </a:r>
          </a:p>
          <a:p>
            <a:pPr marL="0" indent="0">
              <a:buNone/>
            </a:pPr>
            <a:r>
              <a:rPr lang="sr-Latn-RS" dirty="0"/>
              <a:t>2)  количину  масти,   засићених   масних   киселина,   угљених  хидрата, шећера, протеина и соли</a:t>
            </a:r>
            <a:r>
              <a:rPr lang="sr-Latn-RS" dirty="0" smtClean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326326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МОЖЕ САДРЖАТИ И ИНФОРМАЦИЈЕ </a:t>
            </a:r>
            <a:br>
              <a:rPr lang="sr-Cyrl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 smtClean="0"/>
              <a:t>1</a:t>
            </a:r>
            <a:r>
              <a:rPr lang="sr-Latn-RS" dirty="0"/>
              <a:t>) мононезасићених масних киселина;</a:t>
            </a:r>
          </a:p>
          <a:p>
            <a:pPr marL="0" indent="0">
              <a:buNone/>
            </a:pPr>
            <a:r>
              <a:rPr lang="sr-Latn-RS" dirty="0"/>
              <a:t>2) полинезасићених масних киселина;</a:t>
            </a:r>
          </a:p>
          <a:p>
            <a:pPr marL="0" indent="0">
              <a:buNone/>
            </a:pPr>
            <a:r>
              <a:rPr lang="sr-Latn-RS" dirty="0"/>
              <a:t>3) полиола;</a:t>
            </a:r>
          </a:p>
          <a:p>
            <a:pPr marL="0" indent="0">
              <a:buNone/>
            </a:pPr>
            <a:r>
              <a:rPr lang="sr-Latn-RS" dirty="0"/>
              <a:t>4) скроба;</a:t>
            </a:r>
          </a:p>
          <a:p>
            <a:pPr marL="0" indent="0">
              <a:buNone/>
            </a:pPr>
            <a:r>
              <a:rPr lang="sr-Latn-RS" dirty="0"/>
              <a:t>5) влакана;</a:t>
            </a:r>
          </a:p>
          <a:p>
            <a:pPr marL="0" indent="0">
              <a:buNone/>
            </a:pPr>
            <a:r>
              <a:rPr lang="sr-Latn-RS" dirty="0"/>
              <a:t>6) било ког витамина или минерала </a:t>
            </a:r>
          </a:p>
        </p:txBody>
      </p:sp>
    </p:spTree>
    <p:extLst>
      <p:ext uri="{BB962C8B-B14F-4D97-AF65-F5344CB8AC3E}">
        <p14:creationId xmlns:p14="http://schemas.microsoft.com/office/powerpoint/2010/main" val="32685348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ЕНЕРГЕТСКА ВРЕДНОСТ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RS" dirty="0"/>
              <a:t>Eнeргeтскa врeднoст и кoличина хрaнљивих материја мoгу сe oднoсити и нa хрaну после </a:t>
            </a:r>
            <a:r>
              <a:rPr lang="sr-Latn-RS" dirty="0" smtClean="0"/>
              <a:t>припрeмe.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Нaвeдeнe врeднoсти су у односу на сваки појединачни случај, прoсeчнe врeднoсти кoje сe добијају на основу:</a:t>
            </a:r>
          </a:p>
          <a:p>
            <a:pPr marL="0" indent="0">
              <a:buNone/>
            </a:pPr>
            <a:r>
              <a:rPr lang="sr-Latn-RS" dirty="0"/>
              <a:t>1) анализе хране произвођача;</a:t>
            </a:r>
          </a:p>
          <a:p>
            <a:pPr marL="0" indent="0">
              <a:buNone/>
            </a:pPr>
            <a:r>
              <a:rPr lang="sr-Latn-RS" dirty="0" smtClean="0"/>
              <a:t>2</a:t>
            </a:r>
            <a:r>
              <a:rPr lang="sr-Latn-RS" dirty="0"/>
              <a:t>) прорачуна на основу </a:t>
            </a:r>
            <a:r>
              <a:rPr lang="sr-Latn-RS" dirty="0" smtClean="0"/>
              <a:t>прoсeчних </a:t>
            </a:r>
            <a:r>
              <a:rPr lang="sr-Latn-RS" dirty="0"/>
              <a:t>врeднoсти упoтрeбљeних сaстojaкa, или</a:t>
            </a:r>
          </a:p>
          <a:p>
            <a:pPr marL="0" indent="0">
              <a:buNone/>
            </a:pPr>
            <a:r>
              <a:rPr lang="sr-Latn-RS" dirty="0"/>
              <a:t>3) прорачуна из утврђeних и опште прихвaћeних пoдaтaкa.</a:t>
            </a:r>
          </a:p>
          <a:p>
            <a:pPr marL="0" indent="0">
              <a:buNone/>
            </a:pPr>
            <a:r>
              <a:rPr lang="sr-Latn-RS" dirty="0"/>
              <a:t> </a:t>
            </a:r>
          </a:p>
          <a:p>
            <a:pPr marL="0" indent="0">
              <a:buNone/>
            </a:pPr>
            <a:r>
              <a:rPr lang="sr-Latn-RS" dirty="0"/>
              <a:t>Изражавање енергетске вредности и количинe хрaнљивих материја на 100 g или 100 ml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81570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>Састојци који могу да изазову алергије и/или интолеранције с</a:t>
            </a:r>
            <a:r>
              <a:rPr lang="sr-Latn-RS" dirty="0" smtClean="0"/>
              <a:t>у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Latn-RS" dirty="0" smtClean="0"/>
              <a:t>1</a:t>
            </a:r>
            <a:r>
              <a:rPr lang="sr-Latn-RS" dirty="0"/>
              <a:t>) житaрицe кoje сaдржe глутeн, тj. </a:t>
            </a:r>
            <a:r>
              <a:rPr lang="sr-Latn-RS" dirty="0" smtClean="0"/>
              <a:t>пшeницa,  </a:t>
            </a:r>
            <a:r>
              <a:rPr lang="sr-Latn-RS" dirty="0"/>
              <a:t>рaж,  jeчaм,  </a:t>
            </a:r>
            <a:r>
              <a:rPr lang="sr-Latn-RS" dirty="0" smtClean="0"/>
              <a:t>овас </a:t>
            </a:r>
            <a:r>
              <a:rPr lang="sr-Latn-RS" dirty="0"/>
              <a:t>као  и прoизвoди oд тих житaрицa, осим:</a:t>
            </a:r>
          </a:p>
          <a:p>
            <a:pPr marL="0" indent="0">
              <a:buNone/>
            </a:pPr>
            <a:r>
              <a:rPr lang="sr-Latn-RS" dirty="0"/>
              <a:t>(1) глукозног сирупа на бази пшенице, укључујући и </a:t>
            </a:r>
            <a:r>
              <a:rPr lang="sr-Latn-RS" dirty="0" smtClean="0"/>
              <a:t>декстрозу,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(2) малтодекстрина на бази </a:t>
            </a:r>
            <a:r>
              <a:rPr lang="sr-Latn-RS" dirty="0" smtClean="0"/>
              <a:t>пшенице,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(3) глукозних сирупа на бази јечма,</a:t>
            </a:r>
          </a:p>
          <a:p>
            <a:pPr marL="0" indent="0">
              <a:buNone/>
            </a:pPr>
            <a:r>
              <a:rPr lang="sr-Latn-RS" dirty="0"/>
              <a:t>(4) житарица које се користе за производњу алкохолних </a:t>
            </a:r>
            <a:r>
              <a:rPr lang="sr-Latn-RS" dirty="0" smtClean="0"/>
              <a:t>дестилата;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649914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Latn-RS" dirty="0"/>
              <a:t>2) љускари (ракови) и производи од љускара;</a:t>
            </a:r>
          </a:p>
          <a:p>
            <a:pPr marL="0" indent="0">
              <a:buNone/>
            </a:pPr>
            <a:r>
              <a:rPr lang="sr-Latn-RS" dirty="0"/>
              <a:t>3) јаја и производи од јаја;</a:t>
            </a:r>
          </a:p>
          <a:p>
            <a:pPr marL="0" indent="0">
              <a:buNone/>
            </a:pPr>
            <a:r>
              <a:rPr lang="sr-Latn-RS" dirty="0"/>
              <a:t>4) риба и производи рибарства осим:</a:t>
            </a:r>
          </a:p>
          <a:p>
            <a:pPr marL="0" indent="0">
              <a:buNone/>
            </a:pPr>
            <a:r>
              <a:rPr lang="sr-Latn-RS" dirty="0"/>
              <a:t>(1) рибљег желатина који се користи као носач за витамине и каротеноидне приправке,</a:t>
            </a:r>
          </a:p>
          <a:p>
            <a:pPr marL="0" indent="0">
              <a:buNone/>
            </a:pPr>
            <a:r>
              <a:rPr lang="sr-Latn-RS" dirty="0"/>
              <a:t>(2) рибљег желатина </a:t>
            </a:r>
            <a:r>
              <a:rPr lang="sr-Latn-RS" dirty="0" smtClean="0"/>
              <a:t>за </a:t>
            </a:r>
            <a:r>
              <a:rPr lang="sr-Latn-RS" dirty="0"/>
              <a:t>бистрење пива и вина;</a:t>
            </a:r>
          </a:p>
          <a:p>
            <a:pPr marL="0" indent="0">
              <a:buNone/>
            </a:pPr>
            <a:r>
              <a:rPr lang="sr-Latn-RS" dirty="0"/>
              <a:t>5) кикирики и производи од кикирикија;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935547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dirty="0"/>
              <a:t>6) соја и производи од соје, осим:</a:t>
            </a:r>
          </a:p>
          <a:p>
            <a:pPr marL="0" indent="0">
              <a:buNone/>
            </a:pPr>
            <a:r>
              <a:rPr lang="sr-Latn-RS" dirty="0"/>
              <a:t>(1) потпуно рафинисаног сојиног уља и </a:t>
            </a:r>
            <a:r>
              <a:rPr lang="sr-Latn-RS" dirty="0" smtClean="0"/>
              <a:t>масти,</a:t>
            </a:r>
            <a:endParaRPr lang="sr-Latn-RS" dirty="0"/>
          </a:p>
          <a:p>
            <a:pPr marL="0" indent="0">
              <a:buNone/>
            </a:pPr>
            <a:r>
              <a:rPr lang="sr-Latn-RS" dirty="0" smtClean="0"/>
              <a:t>(</a:t>
            </a:r>
            <a:r>
              <a:rPr lang="sr-Cyrl-RS" dirty="0" smtClean="0"/>
              <a:t>2</a:t>
            </a:r>
            <a:r>
              <a:rPr lang="sr-Latn-RS" dirty="0" smtClean="0"/>
              <a:t>) </a:t>
            </a:r>
            <a:r>
              <a:rPr lang="sr-Latn-RS" dirty="0"/>
              <a:t>издвојеног </a:t>
            </a:r>
            <a:r>
              <a:rPr lang="sr-Latn-RS" dirty="0" smtClean="0"/>
              <a:t>фитостерола, </a:t>
            </a:r>
            <a:r>
              <a:rPr lang="sr-Latn-RS" dirty="0"/>
              <a:t>(4) биљног станола естара произведеног из стерола уља соје;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546651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RS" sz="2400" dirty="0"/>
              <a:t>7) млеко и производи од млека (укључујући лактозу), осим:</a:t>
            </a:r>
          </a:p>
          <a:p>
            <a:pPr marL="0" indent="0">
              <a:buNone/>
            </a:pPr>
            <a:r>
              <a:rPr lang="sr-Latn-RS" sz="2400" dirty="0"/>
              <a:t>(1) сурутке која се користи за производњу алкохолних </a:t>
            </a:r>
            <a:r>
              <a:rPr lang="sr-Latn-RS" sz="2400" dirty="0" smtClean="0"/>
              <a:t>дестилата,</a:t>
            </a:r>
            <a:endParaRPr lang="sr-Latn-RS" sz="2400" dirty="0"/>
          </a:p>
          <a:p>
            <a:pPr marL="0" indent="0">
              <a:buNone/>
            </a:pPr>
            <a:r>
              <a:rPr lang="sr-Latn-RS" sz="2400" dirty="0"/>
              <a:t>(2) лактитола;</a:t>
            </a:r>
          </a:p>
          <a:p>
            <a:pPr marL="0" indent="0">
              <a:buNone/>
            </a:pPr>
            <a:r>
              <a:rPr lang="sr-Latn-RS" sz="2400" dirty="0"/>
              <a:t>8) језграсто воће: </a:t>
            </a:r>
            <a:r>
              <a:rPr lang="sr-Latn-RS" sz="2400" dirty="0" smtClean="0"/>
              <a:t>бадем</a:t>
            </a:r>
            <a:r>
              <a:rPr lang="sr-Cyrl-RS" sz="2400" dirty="0" smtClean="0"/>
              <a:t>, </a:t>
            </a:r>
            <a:r>
              <a:rPr lang="sr-Latn-RS" sz="2400" dirty="0" smtClean="0"/>
              <a:t>лешник </a:t>
            </a:r>
            <a:r>
              <a:rPr lang="sr-Cyrl-RS" sz="2400" dirty="0" smtClean="0"/>
              <a:t>,</a:t>
            </a:r>
            <a:r>
              <a:rPr lang="sr-Latn-RS" sz="2400" dirty="0" smtClean="0"/>
              <a:t>орах </a:t>
            </a:r>
            <a:r>
              <a:rPr lang="sr-Cyrl-RS" sz="2400" dirty="0" smtClean="0"/>
              <a:t>,</a:t>
            </a:r>
            <a:r>
              <a:rPr lang="sr-Latn-RS" sz="2400" dirty="0" smtClean="0"/>
              <a:t>индијски орах</a:t>
            </a:r>
            <a:r>
              <a:rPr lang="sr-Cyrl-RS" sz="2400" dirty="0" smtClean="0"/>
              <a:t>, </a:t>
            </a:r>
            <a:r>
              <a:rPr lang="sr-Latn-RS" sz="2400" dirty="0" smtClean="0"/>
              <a:t>и </a:t>
            </a:r>
            <a:r>
              <a:rPr lang="sr-Latn-RS" sz="2400" dirty="0"/>
              <a:t>њихови производи, осим:</a:t>
            </a:r>
          </a:p>
          <a:p>
            <a:pPr marL="457200" indent="-457200">
              <a:buAutoNum type="arabicParenBoth"/>
            </a:pPr>
            <a:r>
              <a:rPr lang="sr-Latn-RS" sz="2400" dirty="0" smtClean="0"/>
              <a:t>језграстог </a:t>
            </a:r>
            <a:r>
              <a:rPr lang="sr-Latn-RS" sz="2400" dirty="0"/>
              <a:t>воћа које се користи за производњу алкохолних дестилата укључујући етил алкохол пољопривредног порекла</a:t>
            </a:r>
            <a:r>
              <a:rPr lang="sr-Latn-RS" sz="2400" dirty="0" smtClean="0"/>
              <a:t>;</a:t>
            </a:r>
            <a:endParaRPr lang="en-US" sz="2400" dirty="0" smtClean="0"/>
          </a:p>
          <a:p>
            <a:pPr marL="0" indent="0">
              <a:buNone/>
            </a:pPr>
            <a:r>
              <a:rPr lang="sr-Latn-RS" sz="2400" dirty="0"/>
              <a:t>9) целер и производи од целера;</a:t>
            </a:r>
          </a:p>
          <a:p>
            <a:pPr marL="0" indent="0">
              <a:buNone/>
            </a:pPr>
            <a:r>
              <a:rPr lang="sr-Latn-RS" sz="2400" dirty="0"/>
              <a:t>10)семе сусама и производи од сусама;</a:t>
            </a:r>
          </a:p>
          <a:p>
            <a:pPr marL="0" indent="0">
              <a:buNone/>
            </a:pPr>
            <a:r>
              <a:rPr lang="sr-Latn-RS" sz="2400" dirty="0"/>
              <a:t>1</a:t>
            </a:r>
            <a:r>
              <a:rPr lang="sr-Cyrl-RS" sz="2400" dirty="0"/>
              <a:t>1</a:t>
            </a:r>
            <a:r>
              <a:rPr lang="sr-Latn-RS" sz="2400" dirty="0"/>
              <a:t>) шкољкаши и остали мекушци и њихови производи</a:t>
            </a:r>
          </a:p>
          <a:p>
            <a:pPr marL="0" indent="0">
              <a:buNone/>
            </a:pPr>
            <a:endParaRPr lang="sr-Latn-RS" sz="2400" dirty="0"/>
          </a:p>
          <a:p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20016499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2700" dirty="0" smtClean="0"/>
              <a:t>ИЗУЗEЦИ OД OБАВEЗНOГ НAВOЂEЊA НУТРИТИВНЕ ДЕКЛАРАЦИЈЕ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sr-Latn-RS" dirty="0"/>
              <a:t> </a:t>
            </a:r>
            <a:endParaRPr lang="sr-Latn-RS" b="1" dirty="0"/>
          </a:p>
          <a:p>
            <a:pPr marL="0" indent="0">
              <a:buNone/>
            </a:pPr>
            <a:r>
              <a:rPr lang="sr-Latn-RS" sz="4200" b="1" dirty="0"/>
              <a:t>Нaвoђeње нутритивне декларације није обавезно код:</a:t>
            </a:r>
          </a:p>
          <a:p>
            <a:pPr marL="0" indent="0">
              <a:buNone/>
            </a:pPr>
            <a:r>
              <a:rPr lang="sr-Latn-RS" sz="3500" dirty="0"/>
              <a:t>1) нeпрeрaђeних прoизвoда кojи сaдржe jeдaн сaстojaк или jeдну кaтeгoриjу сaстojaкa;</a:t>
            </a:r>
          </a:p>
          <a:p>
            <a:pPr marL="0" indent="0">
              <a:buNone/>
            </a:pPr>
            <a:r>
              <a:rPr lang="sr-Latn-RS" sz="3500" dirty="0"/>
              <a:t>2) прeрaђeних прoизвoда кojи су пoдвргнути сaмo jeднoм пoступку прeрaдe и тo зрeњу и кojи сaдржe jeдaн сaстojaк или jeдну кaтeгoриjу сaстojaкa;</a:t>
            </a:r>
          </a:p>
          <a:p>
            <a:pPr marL="0" indent="0">
              <a:buNone/>
            </a:pPr>
            <a:r>
              <a:rPr lang="sr-Latn-RS" sz="3500" dirty="0"/>
              <a:t>3)  вoде  нaмењене  зa  кoнзумирање,  укључуjући  вoду  чиjи  су  jeдини дoдaти сaстojци угљен-диоксид и/или aрoмe;</a:t>
            </a:r>
          </a:p>
          <a:p>
            <a:pPr marL="0" indent="0">
              <a:buNone/>
            </a:pPr>
            <a:r>
              <a:rPr lang="sr-Latn-RS" sz="3500" dirty="0"/>
              <a:t>4) зaчинскo биљe, зaчини или њихoвe мeшaвинe;</a:t>
            </a:r>
          </a:p>
          <a:p>
            <a:pPr marL="0" indent="0">
              <a:buNone/>
            </a:pPr>
            <a:r>
              <a:rPr lang="sr-Latn-RS" sz="3500" dirty="0"/>
              <a:t>5) сoли и зaмeнe зa сo;</a:t>
            </a:r>
          </a:p>
          <a:p>
            <a:pPr marL="0" indent="0">
              <a:buNone/>
            </a:pPr>
            <a:r>
              <a:rPr lang="sr-Latn-RS" sz="3500" dirty="0"/>
              <a:t>6) стоних заслађивача;</a:t>
            </a:r>
          </a:p>
          <a:p>
            <a:pPr marL="0" indent="0">
              <a:buNone/>
            </a:pPr>
            <a:r>
              <a:rPr lang="sr-Latn-RS" sz="3500" dirty="0"/>
              <a:t>7) кафе, eкстрaктa кaфe и eкстрaктa цикoриje;</a:t>
            </a:r>
          </a:p>
          <a:p>
            <a:pPr marL="0" indent="0">
              <a:buNone/>
            </a:pPr>
            <a:r>
              <a:rPr lang="sr-Latn-RS" sz="3500" dirty="0"/>
              <a:t>8) биљних и вoћних инфуза, чajа, чajа бeз кoфeинa</a:t>
            </a:r>
            <a:r>
              <a:rPr lang="sr-Latn-RS" sz="3500" dirty="0" smtClean="0"/>
              <a:t>,;</a:t>
            </a:r>
            <a:endParaRPr lang="sr-Latn-RS" sz="3500" dirty="0"/>
          </a:p>
          <a:p>
            <a:pPr marL="0" indent="0">
              <a:buNone/>
            </a:pPr>
            <a:r>
              <a:rPr lang="sr-Latn-RS" sz="3500" dirty="0"/>
              <a:t>9) фeрмeнтисаног сирћета и зaмeнe зa сирће, укључуjући oнe чиjи су jeдини дoдaти сaстojци aрoмe;</a:t>
            </a:r>
          </a:p>
          <a:p>
            <a:pPr marL="0" indent="0">
              <a:buNone/>
            </a:pPr>
            <a:r>
              <a:rPr lang="sr-Latn-RS" sz="3500" dirty="0"/>
              <a:t>10) aрoма;</a:t>
            </a:r>
          </a:p>
          <a:p>
            <a:pPr marL="0" indent="0">
              <a:buNone/>
            </a:pPr>
            <a:r>
              <a:rPr lang="sr-Latn-RS" sz="3500" dirty="0"/>
              <a:t>11) прeхрaмбeних aдитива;</a:t>
            </a:r>
          </a:p>
          <a:p>
            <a:pPr marL="0" indent="0">
              <a:buNone/>
            </a:pPr>
            <a:r>
              <a:rPr lang="sr-Latn-RS" sz="3500" dirty="0"/>
              <a:t>12) пoмoћних средстава у прoцeсу прoизвoдњe;</a:t>
            </a:r>
          </a:p>
          <a:p>
            <a:pPr marL="0" indent="0">
              <a:buNone/>
            </a:pPr>
            <a:r>
              <a:rPr lang="sr-Latn-RS" sz="3500" dirty="0"/>
              <a:t>13) прeхрaмбeних eнзима;</a:t>
            </a:r>
          </a:p>
          <a:p>
            <a:pPr marL="0" indent="0">
              <a:buNone/>
            </a:pPr>
            <a:r>
              <a:rPr lang="sr-Latn-RS" sz="3500" dirty="0"/>
              <a:t>14) жeлaтинa;</a:t>
            </a:r>
          </a:p>
          <a:p>
            <a:pPr marL="0" indent="0">
              <a:buNone/>
            </a:pPr>
            <a:r>
              <a:rPr lang="sr-Latn-RS" sz="3500" dirty="0"/>
              <a:t>15) средства за желирање џема;</a:t>
            </a:r>
          </a:p>
          <a:p>
            <a:pPr marL="0" indent="0">
              <a:buNone/>
            </a:pPr>
            <a:r>
              <a:rPr lang="sr-Latn-RS" sz="3500" dirty="0"/>
              <a:t>16) квaсца;</a:t>
            </a:r>
          </a:p>
          <a:p>
            <a:pPr marL="0" indent="0">
              <a:buNone/>
            </a:pPr>
            <a:r>
              <a:rPr lang="sr-Latn-RS" sz="3500" dirty="0"/>
              <a:t>17) жвaкaћe гумe;</a:t>
            </a:r>
          </a:p>
          <a:p>
            <a:pPr marL="0" indent="0">
              <a:buNone/>
            </a:pPr>
            <a:endParaRPr lang="sr-Latn-RS" sz="3500" dirty="0"/>
          </a:p>
        </p:txBody>
      </p:sp>
    </p:spTree>
    <p:extLst>
      <p:ext uri="{BB962C8B-B14F-4D97-AF65-F5344CB8AC3E}">
        <p14:creationId xmlns:p14="http://schemas.microsoft.com/office/powerpoint/2010/main" val="15104422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Рок трајања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r-Latn-RS" dirty="0"/>
              <a:t>Рок трајања означава се речима:</a:t>
            </a:r>
          </a:p>
          <a:p>
            <a:pPr marL="0" indent="0">
              <a:buNone/>
            </a:pPr>
            <a:r>
              <a:rPr lang="sr-Latn-RS" dirty="0"/>
              <a:t>1) „најбоље употребити до... ” - када датум укључује ознаку дана;</a:t>
            </a:r>
          </a:p>
          <a:p>
            <a:pPr marL="0" indent="0">
              <a:buNone/>
            </a:pPr>
            <a:r>
              <a:rPr lang="sr-Latn-RS" dirty="0"/>
              <a:t>2) „најбоље употребити до краја” - у осталим </a:t>
            </a:r>
            <a:r>
              <a:rPr lang="sr-Latn-RS" dirty="0" smtClean="0"/>
              <a:t>случајевима</a:t>
            </a:r>
            <a:endParaRPr lang="sr-Cyrl-RS" dirty="0" smtClean="0"/>
          </a:p>
          <a:p>
            <a:pPr marL="0" indent="0">
              <a:buNone/>
            </a:pPr>
            <a:r>
              <a:rPr lang="sr-Latn-RS" dirty="0" smtClean="0"/>
              <a:t>За </a:t>
            </a:r>
            <a:r>
              <a:rPr lang="sr-Latn-RS" dirty="0"/>
              <a:t>храну која је употребљива:</a:t>
            </a:r>
          </a:p>
          <a:p>
            <a:pPr marL="0" indent="0">
              <a:buNone/>
            </a:pPr>
            <a:r>
              <a:rPr lang="sr-Latn-RS" dirty="0"/>
              <a:t>1) највише три месеца - довољна је ознака дана и месеца;</a:t>
            </a:r>
          </a:p>
          <a:p>
            <a:pPr marL="0" indent="0">
              <a:buNone/>
            </a:pPr>
            <a:r>
              <a:rPr lang="sr-Latn-RS" dirty="0"/>
              <a:t>2) више од три месеца, али не више од 18 месеци - довољна је ознака месеца и године;</a:t>
            </a:r>
          </a:p>
          <a:p>
            <a:pPr marL="0" indent="0">
              <a:buNone/>
            </a:pPr>
            <a:r>
              <a:rPr lang="sr-Latn-RS" dirty="0"/>
              <a:t>3) више од 18 месеци - довољна је ознака године.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151300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64807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Latn-RS" dirty="0"/>
              <a:t>Навођење рока трајања није потребно код</a:t>
            </a:r>
            <a:r>
              <a:rPr lang="sr-Latn-RS" dirty="0" smtClean="0"/>
              <a:t>:</a:t>
            </a:r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r>
              <a:rPr lang="sr-Latn-RS" dirty="0"/>
              <a:t>1) свежег воћа и поврћа, укључујући кромпир, које није </a:t>
            </a:r>
            <a:r>
              <a:rPr lang="sr-Latn-RS" dirty="0" smtClean="0"/>
              <a:t>ољуштено;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2) </a:t>
            </a:r>
            <a:r>
              <a:rPr lang="sr-Cyrl-RS" dirty="0" smtClean="0"/>
              <a:t>В</a:t>
            </a:r>
            <a:r>
              <a:rPr lang="sr-Latn-RS" dirty="0" smtClean="0"/>
              <a:t>ина</a:t>
            </a:r>
            <a:r>
              <a:rPr lang="sr-Cyrl-RS" dirty="0" smtClean="0"/>
              <a:t> </a:t>
            </a:r>
            <a:r>
              <a:rPr lang="sr-Latn-RS" dirty="0" smtClean="0"/>
              <a:t>и </a:t>
            </a:r>
            <a:r>
              <a:rPr lang="sr-Latn-RS" dirty="0"/>
              <a:t>сличних производa добијених од разних врста воћа осим грожђа и пића обухваћених царинским тарифним </a:t>
            </a:r>
            <a:r>
              <a:rPr lang="sr-Latn-RS" dirty="0" smtClean="0"/>
              <a:t>бројем</a:t>
            </a:r>
            <a:endParaRPr lang="sr-Latn-RS" dirty="0"/>
          </a:p>
          <a:p>
            <a:pPr marL="0" indent="0">
              <a:buNone/>
            </a:pPr>
            <a:r>
              <a:rPr lang="sr-Latn-RS" dirty="0"/>
              <a:t>3) пића која садрже 10 и више % vol алкохола;</a:t>
            </a:r>
          </a:p>
          <a:p>
            <a:pPr marL="0" indent="0">
              <a:buNone/>
            </a:pPr>
            <a:r>
              <a:rPr lang="sr-Latn-RS" dirty="0"/>
              <a:t>4) пекарских производа и колача који се, обзиром на састав и намене, потроше у року од 24 сата од производње;</a:t>
            </a:r>
          </a:p>
          <a:p>
            <a:pPr marL="0" indent="0">
              <a:buNone/>
            </a:pPr>
            <a:r>
              <a:rPr lang="sr-Latn-RS" dirty="0"/>
              <a:t>5) сирћета;</a:t>
            </a:r>
          </a:p>
          <a:p>
            <a:pPr marL="0" indent="0">
              <a:buNone/>
            </a:pPr>
            <a:r>
              <a:rPr lang="sr-Latn-RS" dirty="0"/>
              <a:t>6) кристал шећера;</a:t>
            </a:r>
          </a:p>
          <a:p>
            <a:pPr marL="0" indent="0">
              <a:buNone/>
            </a:pPr>
            <a:r>
              <a:rPr lang="sr-Latn-RS" dirty="0"/>
              <a:t>7) кондиторских производа који готово искључиво садрже ароматизовани и/или обојени шећер;</a:t>
            </a:r>
          </a:p>
          <a:p>
            <a:pPr marL="0" indent="0">
              <a:buNone/>
            </a:pPr>
            <a:r>
              <a:rPr lang="sr-Latn-RS" dirty="0"/>
              <a:t>10) жвакаћих гума.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80972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Декларација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Име производа</a:t>
            </a:r>
          </a:p>
          <a:p>
            <a:r>
              <a:rPr lang="sr-Cyrl-RS" dirty="0" smtClean="0"/>
              <a:t>Услови под којима се ставља у промет</a:t>
            </a:r>
          </a:p>
          <a:p>
            <a:r>
              <a:rPr lang="sr-Cyrl-RS" dirty="0" smtClean="0"/>
              <a:t>Списак састојака</a:t>
            </a:r>
          </a:p>
          <a:p>
            <a:r>
              <a:rPr lang="sr-Cyrl-RS" dirty="0" smtClean="0"/>
              <a:t>Количина састојака (категорије)</a:t>
            </a:r>
          </a:p>
          <a:p>
            <a:r>
              <a:rPr lang="sr-Cyrl-RS" dirty="0" smtClean="0"/>
              <a:t>Нето количина</a:t>
            </a:r>
          </a:p>
          <a:p>
            <a:r>
              <a:rPr lang="sr-Cyrl-RS" dirty="0" smtClean="0"/>
              <a:t>Рок трајања (датум производње)</a:t>
            </a:r>
          </a:p>
          <a:p>
            <a:r>
              <a:rPr lang="sr-Cyrl-RS" dirty="0" smtClean="0"/>
              <a:t>Услови чувања</a:t>
            </a:r>
          </a:p>
          <a:p>
            <a:r>
              <a:rPr lang="sr-Cyrl-RS" dirty="0" smtClean="0"/>
              <a:t>Начин употребе</a:t>
            </a:r>
          </a:p>
          <a:p>
            <a:r>
              <a:rPr lang="sr-Cyrl-RS" dirty="0" smtClean="0"/>
              <a:t>Састојци који могу изазвати алергије и/или интолеранције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030115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/>
              <a:t>Рок трајања хране која је са микробиолошког становишта брзо кварљива и која након краћег временског периода може да представља непосредну опасност за здравље људи, уместо речима: „најбоље употребити до...” датум или „најбоље употребити  до  краја” датум,  означава  се  речима:  „употребљиво  до”  након  чега  се наводи датум или податак о томе где се датум налази на амбалажи.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370450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145218"/>
              </p:ext>
            </p:extLst>
          </p:nvPr>
        </p:nvGraphicFramePr>
        <p:xfrm>
          <a:off x="611559" y="1484789"/>
          <a:ext cx="7992888" cy="4600823"/>
        </p:xfrm>
        <a:graphic>
          <a:graphicData uri="http://schemas.openxmlformats.org/drawingml/2006/table">
            <a:tbl>
              <a:tblPr/>
              <a:tblGrid>
                <a:gridCol w="2738914"/>
                <a:gridCol w="1209687"/>
                <a:gridCol w="2899562"/>
                <a:gridCol w="1144725"/>
              </a:tblGrid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5275" marR="28257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Хлор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1145" marR="2597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 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71475" marR="35877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ци</a:t>
                      </a:r>
                      <a:r>
                        <a:rPr lang="sr-Latn-RS" sz="1600" spc="1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ј</a:t>
                      </a:r>
                      <a:r>
                        <a:rPr lang="sr-Latn-RS" sz="1600" spc="-3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sr-Latn-RS" sz="1600" spc="1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1145" marR="2597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 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3375" marR="32067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 (mg)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1145" marR="2597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830">
                <a:tc>
                  <a:txBody>
                    <a:bodyPr/>
                    <a:lstStyle/>
                    <a:p>
                      <a:pPr marL="64770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 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3375" marR="32067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Магнез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spc="1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ј</a:t>
                      </a:r>
                      <a:r>
                        <a:rPr lang="sr-Latn-RS" sz="1600" spc="-3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(mg)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1145" marR="25971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375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 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3375" marR="32067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Гвож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ђ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sr-Latn-RS" sz="1600" spc="1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78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3690" marR="30226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Ци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78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боф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3690" marR="30226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 (</a:t>
                      </a:r>
                      <a:r>
                        <a:rPr lang="sr-Latn-RS" sz="1600" spc="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marR="3359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3375" marR="32067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Манган (m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marR="3359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 (mg)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3690" marR="30226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r>
                        <a:rPr lang="sr-Latn-RS" sz="1600" spc="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sr-Latn-RS" sz="1600" spc="-2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 (mg)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0830" marR="27813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Фол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5275" marR="282575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7815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6">
                <a:tc>
                  <a:txBody>
                    <a:bodyPr/>
                    <a:lstStyle/>
                    <a:p>
                      <a:pPr marL="64770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 (µg)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3690" marR="302260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Хром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7815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</a:t>
                      </a:r>
                      <a:r>
                        <a:rPr lang="sr-Latn-RS" sz="1600" spc="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 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3375" marR="32067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Мол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бден </a:t>
                      </a:r>
                      <a:r>
                        <a:rPr lang="sr-Latn-RS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spc="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µ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78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03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тоте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 spc="-1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71475" marR="35877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  <a:tabLst>
                          <a:tab pos="431800" algn="l"/>
                        </a:tabLst>
                      </a:pPr>
                      <a:r>
                        <a:rPr lang="sr-Latn-RS" sz="1600" spc="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Ј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од	(µ</a:t>
                      </a:r>
                      <a:r>
                        <a:rPr lang="sr-Latn-RS" sz="1600" spc="-1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1145" marR="259715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84">
                <a:tc>
                  <a:txBody>
                    <a:bodyPr/>
                    <a:lstStyle/>
                    <a:p>
                      <a:pPr marL="6477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sr-Latn-RS" sz="1600" spc="-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sr-Latn-RS" sz="1600" spc="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sr-Latn-RS" sz="1600" spc="1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ј</a:t>
                      </a:r>
                      <a:r>
                        <a:rPr lang="sr-Latn-RS" sz="1600" spc="-2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 </a:t>
                      </a:r>
                      <a:r>
                        <a:rPr lang="sr-Latn-RS" sz="1600" spc="295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Latn-RS" sz="1600" spc="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sr-Latn-RS" sz="1600" spc="-1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2 000</a:t>
                      </a:r>
                      <a:endParaRPr lang="sr-Latn-RS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sr-Latn-RS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587678"/>
            <a:ext cx="88994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01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1800" algn="l"/>
              </a:tabLst>
            </a:pPr>
            <a:r>
              <a:rPr kumimoji="0" lang="sr-Latn-R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Витамини и  минерали  који  се  могу  навести  и  њихове  нутритивне референтне вредности (NRV)</a:t>
            </a:r>
            <a:endParaRPr kumimoji="0" lang="sr-Latn-R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0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1800" algn="l"/>
              </a:tabLst>
            </a:pPr>
            <a:endParaRPr kumimoji="0" lang="sr-Latn-R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1317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4000" dirty="0" smtClean="0"/>
              <a:t>Значајна количина витамина и минерала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sr-Latn-RS" dirty="0"/>
          </a:p>
          <a:p>
            <a:r>
              <a:rPr lang="sr-Latn-RS" dirty="0"/>
              <a:t>При одређивању значајне количине витамина и минерала, узимају се у обзир следеће вредности:</a:t>
            </a:r>
          </a:p>
          <a:p>
            <a:pPr marL="0" indent="0">
              <a:buNone/>
            </a:pPr>
            <a:r>
              <a:rPr lang="sr-Latn-RS" dirty="0"/>
              <a:t>- 15% од нутритивне референтне вредности </a:t>
            </a:r>
            <a:r>
              <a:rPr lang="sr-Latn-RS" dirty="0" smtClean="0"/>
              <a:t>у </a:t>
            </a:r>
            <a:r>
              <a:rPr lang="sr-Latn-RS" dirty="0"/>
              <a:t>случају производа који нису пића;</a:t>
            </a:r>
          </a:p>
          <a:p>
            <a:pPr marL="0" indent="0">
              <a:buNone/>
            </a:pPr>
            <a:r>
              <a:rPr lang="sr-Latn-RS" dirty="0"/>
              <a:t>- 7,5 % од нутритивне референтне </a:t>
            </a:r>
            <a:r>
              <a:rPr lang="sr-Latn-RS" dirty="0" smtClean="0"/>
              <a:t>вредност</a:t>
            </a:r>
            <a:r>
              <a:rPr lang="sr-Cyrl-RS" dirty="0" smtClean="0"/>
              <a:t>и </a:t>
            </a:r>
            <a:r>
              <a:rPr lang="sr-Latn-RS" dirty="0" smtClean="0"/>
              <a:t>у </a:t>
            </a:r>
            <a:r>
              <a:rPr lang="sr-Latn-RS" dirty="0"/>
              <a:t>случају пића;</a:t>
            </a:r>
          </a:p>
          <a:p>
            <a:pPr marL="0" indent="0">
              <a:buNone/>
            </a:pPr>
            <a:r>
              <a:rPr lang="sr-Latn-RS" dirty="0"/>
              <a:t>- 15% од нутритивне референтне вредности </a:t>
            </a:r>
            <a:r>
              <a:rPr lang="sr-Latn-RS" dirty="0" smtClean="0"/>
              <a:t>по </a:t>
            </a:r>
            <a:r>
              <a:rPr lang="sr-Latn-RS" dirty="0"/>
              <a:t>порцији, ако паковање садржи само једну порцију.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748584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НУТРИТИВНЕ И ЗДРАВСТВЕНЕ ИЗЈАВЕ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Нутритивна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изјављује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сугерише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закључак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одређена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храњива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условљена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енергетском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вредношћу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природна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присутна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одузетих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хранљивих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Здравствена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изјављује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сугерише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закључак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категорија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Навођење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прехрамбених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изјави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прехрамбених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означавања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рекламирања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презентирања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057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авођење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прехрамбених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погрешно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двосмислено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обмањујуће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разлога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сумњу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безбедност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хранљиву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остале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подстицати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ограничити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конзумацију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упућивати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речима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сликама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цртежима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физиолошким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функцијама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изазвати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2614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sr-Cyrl-RS" i="1" dirty="0" smtClean="0"/>
              <a:t/>
            </a:r>
            <a:br>
              <a:rPr lang="sr-Cyrl-RS" i="1" dirty="0" smtClean="0"/>
            </a:br>
            <a:r>
              <a:rPr lang="en-US" sz="3600" b="1" i="1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err="1" smtClean="0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err="1" smtClean="0">
                <a:latin typeface="Times New Roman" pitchFamily="18" charset="0"/>
                <a:cs typeface="Times New Roman" pitchFamily="18" charset="0"/>
              </a:rPr>
              <a:t>прехрамбених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b="1" i="1" dirty="0" err="1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err="1" smtClean="0">
                <a:latin typeface="Times New Roman" pitchFamily="18" charset="0"/>
                <a:cs typeface="Times New Roman" pitchFamily="18" charset="0"/>
              </a:rPr>
              <a:t>тврдњи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Навођење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прехрамбених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допуштено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оној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храни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прехрамбених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Прехрамбени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профили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храну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/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одређене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категорије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одређују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узимајући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обзир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одређених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хранљивих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осталих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садржаних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храни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,;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важност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Ц)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укупан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хранљивих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храни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0383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Прехрамбени</a:t>
            </a:r>
            <a:r>
              <a:rPr lang="en-US" dirty="0"/>
              <a:t> </a:t>
            </a:r>
            <a:r>
              <a:rPr lang="en-US" dirty="0" err="1"/>
              <a:t>профили</a:t>
            </a:r>
            <a:r>
              <a:rPr lang="en-US" dirty="0"/>
              <a:t> </a:t>
            </a:r>
            <a:r>
              <a:rPr lang="en-US" dirty="0" err="1"/>
              <a:t>морају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заснивати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нутриционистичким</a:t>
            </a:r>
            <a:r>
              <a:rPr lang="en-US" dirty="0"/>
              <a:t> </a:t>
            </a:r>
            <a:r>
              <a:rPr lang="en-US" dirty="0" err="1"/>
              <a:t>научним</a:t>
            </a:r>
            <a:r>
              <a:rPr lang="en-US" dirty="0"/>
              <a:t> </a:t>
            </a:r>
            <a:r>
              <a:rPr lang="en-US" dirty="0" err="1"/>
              <a:t>сазнањима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њиховој</a:t>
            </a:r>
            <a:r>
              <a:rPr lang="en-US" dirty="0"/>
              <a:t> </a:t>
            </a:r>
            <a:r>
              <a:rPr lang="en-US" dirty="0" err="1"/>
              <a:t>вези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здрављем</a:t>
            </a:r>
            <a:r>
              <a:rPr lang="en-US" dirty="0"/>
              <a:t>. </a:t>
            </a:r>
          </a:p>
          <a:p>
            <a:r>
              <a:rPr lang="en-US" dirty="0" err="1" smtClean="0"/>
              <a:t>Изузетно</a:t>
            </a:r>
            <a:r>
              <a:rPr lang="en-US" dirty="0" smtClean="0"/>
              <a:t> </a:t>
            </a:r>
            <a:r>
              <a:rPr lang="en-US" dirty="0" err="1" smtClean="0"/>
              <a:t>прехрамбене</a:t>
            </a:r>
            <a:r>
              <a:rPr lang="en-US" dirty="0" smtClean="0"/>
              <a:t> </a:t>
            </a:r>
            <a:r>
              <a:rPr lang="en-US" dirty="0" err="1" smtClean="0"/>
              <a:t>тврдње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(А)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односе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смањену</a:t>
            </a:r>
            <a:r>
              <a:rPr lang="en-US" dirty="0" smtClean="0"/>
              <a:t> </a:t>
            </a:r>
            <a:r>
              <a:rPr lang="en-US" dirty="0" err="1" smtClean="0"/>
              <a:t>количину</a:t>
            </a:r>
            <a:r>
              <a:rPr lang="en-US" dirty="0" smtClean="0"/>
              <a:t> </a:t>
            </a:r>
            <a:r>
              <a:rPr lang="en-US" dirty="0" err="1" smtClean="0"/>
              <a:t>масти</a:t>
            </a:r>
            <a:r>
              <a:rPr lang="en-US" dirty="0" smtClean="0"/>
              <a:t>, </a:t>
            </a:r>
            <a:r>
              <a:rPr lang="en-US" dirty="0" err="1" smtClean="0"/>
              <a:t>засићених</a:t>
            </a:r>
            <a:r>
              <a:rPr lang="en-US" dirty="0" smtClean="0"/>
              <a:t> </a:t>
            </a:r>
            <a:r>
              <a:rPr lang="en-US" dirty="0" err="1" smtClean="0"/>
              <a:t>масних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, </a:t>
            </a:r>
            <a:r>
              <a:rPr lang="en-US" dirty="0" err="1" smtClean="0"/>
              <a:t>трансмасних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, </a:t>
            </a:r>
            <a:r>
              <a:rPr lang="en-US" dirty="0" err="1" smtClean="0"/>
              <a:t>шећера</a:t>
            </a:r>
            <a:r>
              <a:rPr lang="en-US" dirty="0" smtClean="0"/>
              <a:t> и </a:t>
            </a:r>
            <a:r>
              <a:rPr lang="en-US" dirty="0" err="1" smtClean="0"/>
              <a:t>соли</a:t>
            </a:r>
            <a:r>
              <a:rPr lang="en-US" dirty="0" smtClean="0"/>
              <a:t> / </a:t>
            </a:r>
            <a:r>
              <a:rPr lang="en-US" dirty="0" err="1" smtClean="0"/>
              <a:t>натријума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/>
              <a:t>Б)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односе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појединачну</a:t>
            </a:r>
            <a:r>
              <a:rPr lang="en-US" dirty="0"/>
              <a:t> </a:t>
            </a:r>
            <a:r>
              <a:rPr lang="en-US" dirty="0" err="1"/>
              <a:t>хранљиву</a:t>
            </a:r>
            <a:r>
              <a:rPr lang="en-US" dirty="0"/>
              <a:t> </a:t>
            </a:r>
            <a:r>
              <a:rPr lang="en-US" dirty="0" err="1"/>
              <a:t>материју</a:t>
            </a:r>
            <a:r>
              <a:rPr lang="en-US" dirty="0"/>
              <a:t> </a:t>
            </a:r>
            <a:r>
              <a:rPr lang="en-US" dirty="0" err="1"/>
              <a:t>присутној</a:t>
            </a:r>
            <a:r>
              <a:rPr lang="en-US" dirty="0"/>
              <a:t> у </a:t>
            </a:r>
            <a:r>
              <a:rPr lang="en-US" dirty="0" err="1"/>
              <a:t>значајнијој</a:t>
            </a:r>
            <a:r>
              <a:rPr lang="en-US" dirty="0"/>
              <a:t> </a:t>
            </a:r>
            <a:r>
              <a:rPr lang="en-US" dirty="0" err="1"/>
              <a:t>количини</a:t>
            </a:r>
            <a:r>
              <a:rPr lang="en-US" dirty="0"/>
              <a:t> у </a:t>
            </a:r>
            <a:r>
              <a:rPr lang="en-US" dirty="0" err="1"/>
              <a:t>односу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количину</a:t>
            </a:r>
            <a:r>
              <a:rPr lang="en-US" dirty="0"/>
              <a:t> </a:t>
            </a:r>
            <a:r>
              <a:rPr lang="en-US" dirty="0" err="1"/>
              <a:t>одређену</a:t>
            </a:r>
            <a:r>
              <a:rPr lang="en-US" dirty="0"/>
              <a:t> </a:t>
            </a:r>
            <a:r>
              <a:rPr lang="en-US" dirty="0" err="1"/>
              <a:t>прехрамбеним</a:t>
            </a:r>
            <a:r>
              <a:rPr lang="en-US" dirty="0"/>
              <a:t> </a:t>
            </a:r>
            <a:r>
              <a:rPr lang="en-US" dirty="0" err="1"/>
              <a:t>профилом</a:t>
            </a:r>
            <a:r>
              <a:rPr lang="en-US" dirty="0"/>
              <a:t>, </a:t>
            </a:r>
          </a:p>
          <a:p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/>
              <a:t>пићима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садрже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1,2% </a:t>
            </a:r>
            <a:r>
              <a:rPr lang="en-US" dirty="0" smtClean="0"/>
              <a:t>vol. </a:t>
            </a:r>
            <a:r>
              <a:rPr lang="en-US" dirty="0" err="1"/>
              <a:t>Алкохола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смеју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наводити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тврдње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7265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sr-Latn-RS" sz="3200" b="1" dirty="0" smtClean="0"/>
              <a:t/>
            </a:r>
            <a:br>
              <a:rPr lang="sr-Latn-RS" sz="3200" b="1" dirty="0" smtClean="0"/>
            </a:b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Научна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утемељеност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тврдњи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Прехрамбене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тврдње</a:t>
            </a:r>
            <a:r>
              <a:rPr lang="en-US" dirty="0"/>
              <a:t> </a:t>
            </a:r>
            <a:r>
              <a:rPr lang="en-US" dirty="0" err="1"/>
              <a:t>морају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заснивати</a:t>
            </a:r>
            <a:r>
              <a:rPr lang="en-US" dirty="0"/>
              <a:t> и </a:t>
            </a:r>
            <a:r>
              <a:rPr lang="en-US" dirty="0" err="1" smtClean="0"/>
              <a:t>поткрепити</a:t>
            </a:r>
            <a:r>
              <a:rPr lang="en-US" dirty="0" smtClean="0"/>
              <a:t> </a:t>
            </a:r>
            <a:r>
              <a:rPr lang="en-US" dirty="0" err="1"/>
              <a:t>опште</a:t>
            </a:r>
            <a:r>
              <a:rPr lang="en-US" dirty="0"/>
              <a:t> </a:t>
            </a:r>
            <a:r>
              <a:rPr lang="en-US" dirty="0" err="1"/>
              <a:t>прихваћеним</a:t>
            </a:r>
            <a:r>
              <a:rPr lang="en-US" dirty="0"/>
              <a:t> </a:t>
            </a:r>
            <a:r>
              <a:rPr lang="en-US" dirty="0" err="1"/>
              <a:t>научним</a:t>
            </a:r>
            <a:r>
              <a:rPr lang="en-US" dirty="0"/>
              <a:t> </a:t>
            </a:r>
            <a:r>
              <a:rPr lang="en-US" dirty="0" err="1"/>
              <a:t>доказима</a:t>
            </a:r>
            <a:r>
              <a:rPr lang="en-US" dirty="0"/>
              <a:t>. </a:t>
            </a:r>
          </a:p>
          <a:p>
            <a:r>
              <a:rPr lang="en-US" dirty="0" err="1" smtClean="0"/>
              <a:t>Министарство</a:t>
            </a:r>
            <a:r>
              <a:rPr lang="en-US" dirty="0" smtClean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тражити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субјекта</a:t>
            </a:r>
            <a:r>
              <a:rPr lang="en-US" dirty="0"/>
              <a:t> у </a:t>
            </a:r>
            <a:r>
              <a:rPr lang="en-US" dirty="0" err="1"/>
              <a:t>пословању</a:t>
            </a:r>
            <a:r>
              <a:rPr lang="en-US" dirty="0"/>
              <a:t> с </a:t>
            </a:r>
            <a:r>
              <a:rPr lang="en-US" dirty="0" err="1"/>
              <a:t>храном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храну</a:t>
            </a:r>
            <a:r>
              <a:rPr lang="en-US" dirty="0"/>
              <a:t> с </a:t>
            </a:r>
            <a:r>
              <a:rPr lang="en-US" dirty="0" err="1"/>
              <a:t>прехрамбеном</a:t>
            </a:r>
            <a:r>
              <a:rPr lang="en-US" dirty="0"/>
              <a:t> и </a:t>
            </a:r>
            <a:r>
              <a:rPr lang="en-US" dirty="0" err="1"/>
              <a:t>здравственом</a:t>
            </a:r>
            <a:r>
              <a:rPr lang="en-US" dirty="0"/>
              <a:t> </a:t>
            </a:r>
            <a:r>
              <a:rPr lang="sr-Cyrl-RS" dirty="0" smtClean="0"/>
              <a:t>изјавом</a:t>
            </a:r>
            <a:r>
              <a:rPr lang="en-US" dirty="0" smtClean="0"/>
              <a:t> </a:t>
            </a:r>
            <a:r>
              <a:rPr lang="en-US" dirty="0" err="1"/>
              <a:t>ставља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тржиште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предочи</a:t>
            </a:r>
            <a:r>
              <a:rPr lang="en-US" dirty="0"/>
              <a:t>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релевантне</a:t>
            </a:r>
            <a:r>
              <a:rPr lang="en-US" dirty="0"/>
              <a:t> </a:t>
            </a:r>
            <a:r>
              <a:rPr lang="en-US" dirty="0" err="1"/>
              <a:t>податке</a:t>
            </a:r>
            <a:r>
              <a:rPr lang="en-US" dirty="0"/>
              <a:t> и </a:t>
            </a:r>
            <a:r>
              <a:rPr lang="en-US" dirty="0" err="1"/>
              <a:t>документацију</a:t>
            </a:r>
            <a:r>
              <a:rPr lang="en-US" dirty="0"/>
              <a:t> </a:t>
            </a:r>
            <a:r>
              <a:rPr lang="en-US" dirty="0" err="1"/>
              <a:t>којима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доказује</a:t>
            </a:r>
            <a:r>
              <a:rPr lang="en-US" dirty="0"/>
              <a:t> </a:t>
            </a:r>
            <a:r>
              <a:rPr lang="en-US" dirty="0" err="1"/>
              <a:t>усаглашеност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овим</a:t>
            </a:r>
            <a:r>
              <a:rPr lang="en-US" dirty="0"/>
              <a:t> </a:t>
            </a:r>
            <a:r>
              <a:rPr lang="en-US" dirty="0" err="1"/>
              <a:t>Правилником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7232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ПРЕХРАМБЕНЕ ТВРДЊЕ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Посебни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Компаративне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упоредне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тврдње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упоредити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категорије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узимајући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обзир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асортиман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категорије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храњивих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енергетској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поређење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Компаративним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прехрамбеним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тврдњама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упоређује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предметне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категорије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7237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en-US" dirty="0" smtClean="0"/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ЗДРАВСТВЕНЕ ТВРДЊЕ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Посебни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Постоји Листа одобрених здравствених изјава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одобрених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наведена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одобрена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здравствена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690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Декларација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Назив произвођача/увозника</a:t>
            </a:r>
          </a:p>
          <a:p>
            <a:r>
              <a:rPr lang="sr-Cyrl-RS" dirty="0" smtClean="0"/>
              <a:t>Тачна адреса</a:t>
            </a:r>
          </a:p>
          <a:p>
            <a:r>
              <a:rPr lang="sr-Cyrl-RS" dirty="0" smtClean="0"/>
              <a:t>Земља порекла</a:t>
            </a:r>
          </a:p>
          <a:p>
            <a:r>
              <a:rPr lang="sr-Cyrl-RS" dirty="0" smtClean="0"/>
              <a:t>Упутство за употребу</a:t>
            </a:r>
          </a:p>
          <a:p>
            <a:r>
              <a:rPr lang="sr-Cyrl-RS" dirty="0" smtClean="0"/>
              <a:t>Стварни садржај алкохола (за 1,2% вол алкохола)</a:t>
            </a:r>
          </a:p>
          <a:p>
            <a:r>
              <a:rPr lang="sr-Cyrl-RS" dirty="0" smtClean="0"/>
              <a:t>Ознака серије или лота</a:t>
            </a:r>
          </a:p>
          <a:p>
            <a:r>
              <a:rPr lang="sr-Cyrl-RS" dirty="0" smtClean="0"/>
              <a:t>Категорија квалитета/класа хране</a:t>
            </a:r>
          </a:p>
          <a:p>
            <a:r>
              <a:rPr lang="sr-Cyrl-RS" dirty="0" smtClean="0"/>
              <a:t>Други подаци значајни за купца-нутритивне и здравствене изјаве, нутритивна вредност...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504983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наводе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изјаве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обавезно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навођење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следећих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указује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важност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уравнотежене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разноврсне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здравог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конзумације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Ц)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примењиво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требале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избегавају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Д)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одговарајуће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упозорење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опасност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претеране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конзумације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Упућивања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неспецифичне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7880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i="1" dirty="0" err="1" smtClean="0"/>
              <a:t>Ограничења</a:t>
            </a:r>
            <a:r>
              <a:rPr lang="en-US" b="1" i="1" dirty="0" smtClean="0"/>
              <a:t> </a:t>
            </a:r>
            <a:r>
              <a:rPr lang="en-US" b="1" i="1" dirty="0" err="1"/>
              <a:t>употребе</a:t>
            </a:r>
            <a:r>
              <a:rPr lang="en-US" b="1" i="1" dirty="0"/>
              <a:t> </a:t>
            </a:r>
            <a:r>
              <a:rPr lang="en-US" b="1" i="1" dirty="0" err="1"/>
              <a:t>одређених</a:t>
            </a:r>
            <a:r>
              <a:rPr lang="en-US" b="1" i="1" dirty="0"/>
              <a:t> </a:t>
            </a:r>
            <a:r>
              <a:rPr lang="en-US" b="1" i="1" dirty="0" err="1"/>
              <a:t>здравствених</a:t>
            </a:r>
            <a:r>
              <a:rPr lang="en-US" b="1" i="1" dirty="0"/>
              <a:t> </a:t>
            </a:r>
            <a:r>
              <a:rPr lang="en-US" b="1" i="1" dirty="0" err="1"/>
              <a:t>тврдњи</a:t>
            </a:r>
            <a:r>
              <a:rPr lang="en-US" b="1" i="1" dirty="0"/>
              <a:t> </a:t>
            </a:r>
            <a:endParaRPr lang="en-US" b="1" dirty="0"/>
          </a:p>
          <a:p>
            <a:r>
              <a:rPr lang="en-US" b="1" dirty="0" err="1" smtClean="0"/>
              <a:t>Нису</a:t>
            </a:r>
            <a:r>
              <a:rPr lang="en-US" b="1" dirty="0" smtClean="0"/>
              <a:t> </a:t>
            </a:r>
            <a:r>
              <a:rPr lang="en-US" b="1" dirty="0" err="1"/>
              <a:t>дозвољене</a:t>
            </a:r>
            <a:r>
              <a:rPr lang="en-US" b="1" dirty="0"/>
              <a:t> </a:t>
            </a:r>
            <a:r>
              <a:rPr lang="en-US" b="1" dirty="0" err="1"/>
              <a:t>следеће</a:t>
            </a:r>
            <a:r>
              <a:rPr lang="en-US" b="1" dirty="0"/>
              <a:t> </a:t>
            </a:r>
            <a:r>
              <a:rPr lang="en-US" b="1" dirty="0" err="1"/>
              <a:t>здравствене</a:t>
            </a:r>
            <a:r>
              <a:rPr lang="en-US" b="1" dirty="0"/>
              <a:t> </a:t>
            </a:r>
            <a:r>
              <a:rPr lang="en-US" b="1" dirty="0" err="1"/>
              <a:t>тврдње</a:t>
            </a:r>
            <a:r>
              <a:rPr lang="en-US" dirty="0"/>
              <a:t>: </a:t>
            </a:r>
          </a:p>
          <a:p>
            <a:pPr>
              <a:buFontTx/>
              <a:buChar char="-"/>
            </a:pP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/>
              <a:t>сугеришу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здравље</a:t>
            </a:r>
            <a:r>
              <a:rPr lang="en-US" dirty="0"/>
              <a:t> </a:t>
            </a:r>
            <a:r>
              <a:rPr lang="en-US" dirty="0" err="1"/>
              <a:t>могло</a:t>
            </a:r>
            <a:r>
              <a:rPr lang="en-US" dirty="0"/>
              <a:t> </a:t>
            </a:r>
            <a:r>
              <a:rPr lang="en-US" dirty="0" err="1"/>
              <a:t>бити</a:t>
            </a:r>
            <a:r>
              <a:rPr lang="en-US" dirty="0"/>
              <a:t> </a:t>
            </a:r>
            <a:r>
              <a:rPr lang="en-US" dirty="0" err="1"/>
              <a:t>погоршано</a:t>
            </a:r>
            <a:r>
              <a:rPr lang="en-US" dirty="0"/>
              <a:t> </a:t>
            </a:r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конзумира</a:t>
            </a:r>
            <a:r>
              <a:rPr lang="en-US" dirty="0"/>
              <a:t> 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храна</a:t>
            </a:r>
            <a:r>
              <a:rPr lang="en-US" dirty="0"/>
              <a:t>; </a:t>
            </a:r>
            <a:endParaRPr lang="sr-Cyrl-RS" dirty="0" smtClean="0"/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упућују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брзину</a:t>
            </a:r>
            <a:r>
              <a:rPr lang="en-US" dirty="0"/>
              <a:t> </a:t>
            </a:r>
            <a:r>
              <a:rPr lang="en-US" dirty="0" err="1"/>
              <a:t>губитка</a:t>
            </a:r>
            <a:r>
              <a:rPr lang="en-US" dirty="0"/>
              <a:t> </a:t>
            </a:r>
            <a:r>
              <a:rPr lang="en-US" dirty="0" err="1"/>
              <a:t>телесне</a:t>
            </a:r>
            <a:r>
              <a:rPr lang="en-US" dirty="0"/>
              <a:t> </a:t>
            </a:r>
            <a:r>
              <a:rPr lang="en-US" dirty="0" err="1"/>
              <a:t>масе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колики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губитак</a:t>
            </a:r>
            <a:r>
              <a:rPr lang="en-US" dirty="0"/>
              <a:t> </a:t>
            </a:r>
            <a:r>
              <a:rPr lang="en-US" dirty="0" err="1"/>
              <a:t>телесне</a:t>
            </a:r>
            <a:r>
              <a:rPr lang="en-US" dirty="0"/>
              <a:t> </a:t>
            </a:r>
            <a:r>
              <a:rPr lang="en-US" dirty="0" err="1"/>
              <a:t>масе</a:t>
            </a:r>
            <a:r>
              <a:rPr lang="en-US" dirty="0"/>
              <a:t>; 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упућују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препоруку</a:t>
            </a:r>
            <a:r>
              <a:rPr lang="en-US" dirty="0"/>
              <a:t> </a:t>
            </a:r>
            <a:r>
              <a:rPr lang="en-US" dirty="0" err="1"/>
              <a:t>индивидуалних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здравствених</a:t>
            </a:r>
            <a:r>
              <a:rPr lang="en-US" dirty="0"/>
              <a:t> </a:t>
            </a:r>
            <a:r>
              <a:rPr lang="en-US" dirty="0" err="1" smtClean="0"/>
              <a:t>стручњака</a:t>
            </a:r>
            <a:r>
              <a:rPr lang="sr-Cyrl-R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7210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sr-Cyrl-RS" b="1" dirty="0" smtClean="0"/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МАЛА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ЕНЕРГЕТСКА ВРЕДНОСТ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енергетску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40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 (170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/ 100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чврстом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 (80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/ 100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течном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0418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СМАЊЕНА ЕНЕРГЕТСКА ВРЕДНОСТ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енергетске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наводити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енергетска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истоврсну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сродну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уобичајеног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30%,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назнаком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укупне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енергетске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8873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БЕЗ ЕНЕРГЕТСКЕ ВРЕДНОСТИ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sr-Cyrl-RS" dirty="0" smtClean="0"/>
              <a:t>Изјава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нека</a:t>
            </a:r>
            <a:r>
              <a:rPr lang="en-US" dirty="0"/>
              <a:t> </a:t>
            </a:r>
            <a:r>
              <a:rPr lang="en-US" dirty="0" err="1"/>
              <a:t>храна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енергетске</a:t>
            </a:r>
            <a:r>
              <a:rPr lang="en-US" dirty="0"/>
              <a:t> </a:t>
            </a:r>
            <a:r>
              <a:rPr lang="en-US" dirty="0" err="1"/>
              <a:t>вредности</a:t>
            </a:r>
            <a:r>
              <a:rPr lang="en-US" dirty="0"/>
              <a:t> и </a:t>
            </a:r>
            <a:r>
              <a:rPr lang="en-US" dirty="0" err="1"/>
              <a:t>свака</a:t>
            </a:r>
            <a:r>
              <a:rPr lang="en-US" dirty="0"/>
              <a:t> </a:t>
            </a:r>
            <a:r>
              <a:rPr lang="en-US" dirty="0" err="1"/>
              <a:t>тврдња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коју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вероватно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има </a:t>
            </a:r>
            <a:r>
              <a:rPr lang="en-US" dirty="0" err="1"/>
              <a:t>исто</a:t>
            </a:r>
            <a:r>
              <a:rPr lang="en-US" dirty="0"/>
              <a:t> </a:t>
            </a:r>
            <a:r>
              <a:rPr lang="en-US" dirty="0" err="1"/>
              <a:t>значење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потрошача</a:t>
            </a:r>
            <a:r>
              <a:rPr lang="en-US" dirty="0"/>
              <a:t>,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стављати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b="1" dirty="0" err="1"/>
              <a:t>ако</a:t>
            </a:r>
            <a:r>
              <a:rPr lang="en-US" b="1" dirty="0"/>
              <a:t> </a:t>
            </a:r>
            <a:r>
              <a:rPr lang="en-US" b="1" dirty="0" err="1"/>
              <a:t>тај</a:t>
            </a:r>
            <a:r>
              <a:rPr lang="en-US" b="1" dirty="0"/>
              <a:t> </a:t>
            </a:r>
            <a:r>
              <a:rPr lang="en-US" b="1" dirty="0" err="1"/>
              <a:t>производ</a:t>
            </a:r>
            <a:r>
              <a:rPr lang="en-US" b="1" dirty="0"/>
              <a:t> </a:t>
            </a:r>
            <a:r>
              <a:rPr lang="en-US" b="1" dirty="0" err="1"/>
              <a:t>не</a:t>
            </a:r>
            <a:r>
              <a:rPr lang="en-US" b="1" dirty="0"/>
              <a:t> </a:t>
            </a:r>
            <a:r>
              <a:rPr lang="en-US" b="1" dirty="0" err="1"/>
              <a:t>садржи</a:t>
            </a:r>
            <a:r>
              <a:rPr lang="en-US" b="1" dirty="0"/>
              <a:t> </a:t>
            </a:r>
            <a:r>
              <a:rPr lang="en-US" b="1" dirty="0" err="1"/>
              <a:t>више</a:t>
            </a:r>
            <a:r>
              <a:rPr lang="en-US" b="1" dirty="0"/>
              <a:t> </a:t>
            </a:r>
            <a:r>
              <a:rPr lang="en-US" b="1" dirty="0" err="1"/>
              <a:t>од</a:t>
            </a:r>
            <a:r>
              <a:rPr lang="en-US" b="1" dirty="0"/>
              <a:t> 4 </a:t>
            </a:r>
            <a:r>
              <a:rPr lang="en-US" b="1" dirty="0" smtClean="0"/>
              <a:t>kcal(17 </a:t>
            </a:r>
            <a:r>
              <a:rPr lang="en-US" b="1" dirty="0" err="1"/>
              <a:t>кЈ</a:t>
            </a:r>
            <a:r>
              <a:rPr lang="en-US" b="1" dirty="0"/>
              <a:t>) / 100 </a:t>
            </a:r>
            <a:r>
              <a:rPr lang="en-US" b="1" dirty="0" smtClean="0"/>
              <a:t>ml</a:t>
            </a:r>
            <a:r>
              <a:rPr lang="en-US" dirty="0" smtClean="0"/>
              <a:t>. </a:t>
            </a:r>
            <a:endParaRPr lang="sr-Cyrl-RS" dirty="0" smtClean="0"/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2506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МАЛА КОЛИЧИНА МАСТИ 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91600" cy="5638800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чврстом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1,5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течном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(1,8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делимично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обрано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млеко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9322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b="1" dirty="0" smtClean="0"/>
              <a:t>БЕЗ МАСТИ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sr-Cyrl-RS" dirty="0" smtClean="0"/>
              <a:t>Изјава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нека</a:t>
            </a:r>
            <a:r>
              <a:rPr lang="en-US" dirty="0"/>
              <a:t> </a:t>
            </a:r>
            <a:r>
              <a:rPr lang="en-US" dirty="0" err="1"/>
              <a:t>храна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масти</a:t>
            </a:r>
            <a:r>
              <a:rPr lang="en-US" dirty="0"/>
              <a:t> и </a:t>
            </a:r>
            <a:r>
              <a:rPr lang="en-US" dirty="0" err="1"/>
              <a:t>свака</a:t>
            </a:r>
            <a:r>
              <a:rPr lang="en-US" dirty="0"/>
              <a:t> </a:t>
            </a:r>
            <a:r>
              <a:rPr lang="sr-Cyrl-RS" dirty="0" smtClean="0"/>
              <a:t>изјава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коју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вероватно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има </a:t>
            </a:r>
            <a:r>
              <a:rPr lang="en-US" dirty="0" err="1"/>
              <a:t>исто</a:t>
            </a:r>
            <a:r>
              <a:rPr lang="en-US" dirty="0"/>
              <a:t> </a:t>
            </a:r>
            <a:r>
              <a:rPr lang="en-US" dirty="0" err="1"/>
              <a:t>значење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потрошача</a:t>
            </a:r>
            <a:r>
              <a:rPr lang="en-US" dirty="0"/>
              <a:t>,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стављати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тај</a:t>
            </a:r>
            <a:r>
              <a:rPr lang="en-US" dirty="0"/>
              <a:t> </a:t>
            </a:r>
            <a:r>
              <a:rPr lang="en-US" dirty="0" err="1"/>
              <a:t>производ</a:t>
            </a:r>
            <a:r>
              <a:rPr lang="en-US" dirty="0"/>
              <a:t> </a:t>
            </a:r>
            <a:r>
              <a:rPr lang="en-US" b="1" dirty="0" err="1"/>
              <a:t>не</a:t>
            </a:r>
            <a:r>
              <a:rPr lang="en-US" b="1" dirty="0"/>
              <a:t> </a:t>
            </a:r>
            <a:r>
              <a:rPr lang="en-US" b="1" dirty="0" err="1"/>
              <a:t>садржи</a:t>
            </a:r>
            <a:r>
              <a:rPr lang="en-US" b="1" dirty="0"/>
              <a:t> </a:t>
            </a:r>
            <a:r>
              <a:rPr lang="en-US" b="1" dirty="0" err="1"/>
              <a:t>више</a:t>
            </a:r>
            <a:r>
              <a:rPr lang="en-US" b="1" dirty="0"/>
              <a:t> </a:t>
            </a:r>
            <a:r>
              <a:rPr lang="en-US" b="1" dirty="0" err="1"/>
              <a:t>од</a:t>
            </a:r>
            <a:r>
              <a:rPr lang="en-US" b="1" dirty="0"/>
              <a:t> 0,5 </a:t>
            </a:r>
            <a:r>
              <a:rPr lang="en-US" b="1" dirty="0" smtClean="0"/>
              <a:t>g </a:t>
            </a:r>
            <a:r>
              <a:rPr lang="en-US" b="1" dirty="0" err="1"/>
              <a:t>масти</a:t>
            </a:r>
            <a:r>
              <a:rPr lang="en-US" b="1" dirty="0"/>
              <a:t> </a:t>
            </a:r>
            <a:r>
              <a:rPr lang="en-US" b="1" dirty="0" err="1"/>
              <a:t>на</a:t>
            </a:r>
            <a:r>
              <a:rPr lang="en-US" b="1" dirty="0"/>
              <a:t> 100 </a:t>
            </a:r>
            <a:r>
              <a:rPr lang="en-US" b="1" dirty="0" smtClean="0"/>
              <a:t>g </a:t>
            </a:r>
            <a:r>
              <a:rPr lang="en-US" b="1" dirty="0" err="1"/>
              <a:t>или</a:t>
            </a:r>
            <a:r>
              <a:rPr lang="en-US" b="1" dirty="0"/>
              <a:t> </a:t>
            </a:r>
            <a:r>
              <a:rPr lang="en-US" b="1" dirty="0" err="1"/>
              <a:t>на</a:t>
            </a:r>
            <a:r>
              <a:rPr lang="en-US" b="1" dirty="0"/>
              <a:t> 100 </a:t>
            </a:r>
            <a:r>
              <a:rPr lang="en-US" b="1" dirty="0" smtClean="0"/>
              <a:t>ml. </a:t>
            </a:r>
            <a:endParaRPr lang="sr-Cyrl-RS" dirty="0" smtClean="0"/>
          </a:p>
          <a:p>
            <a:r>
              <a:rPr lang="en-US" dirty="0" err="1" smtClean="0"/>
              <a:t>Међутим</a:t>
            </a:r>
            <a:r>
              <a:rPr lang="en-US" dirty="0"/>
              <a:t>, </a:t>
            </a:r>
            <a:r>
              <a:rPr lang="en-US" dirty="0" err="1"/>
              <a:t>забрањују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тврдње</a:t>
            </a:r>
            <a:r>
              <a:rPr lang="en-US" dirty="0"/>
              <a:t> </a:t>
            </a:r>
            <a:r>
              <a:rPr lang="en-US" dirty="0" err="1"/>
              <a:t>изражене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smtClean="0"/>
              <a:t>»X% </a:t>
            </a:r>
            <a:r>
              <a:rPr lang="en-US" dirty="0" err="1" smtClean="0"/>
              <a:t>без</a:t>
            </a:r>
            <a:r>
              <a:rPr lang="en-US" dirty="0" smtClean="0"/>
              <a:t> </a:t>
            </a:r>
            <a:r>
              <a:rPr lang="en-US" dirty="0" err="1"/>
              <a:t>масти</a:t>
            </a:r>
            <a:r>
              <a:rPr lang="en-US" dirty="0"/>
              <a:t>«.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5129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МАЛА КОЛИЧИНА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КИСЕЛИНА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збир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трансмасних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томе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производу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прелази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1,5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врстом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0,75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/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течном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једноме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збир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трансмасних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давати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10%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7033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КИСЕЛИНА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r>
              <a:rPr lang="sr-Cyrl-RS" dirty="0" smtClean="0"/>
              <a:t>Изјава</a:t>
            </a:r>
            <a:r>
              <a:rPr lang="en-US" dirty="0" smtClean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нека</a:t>
            </a:r>
            <a:r>
              <a:rPr lang="en-US" dirty="0"/>
              <a:t> </a:t>
            </a:r>
            <a:r>
              <a:rPr lang="en-US" dirty="0" err="1"/>
              <a:t>храна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засићених</a:t>
            </a:r>
            <a:r>
              <a:rPr lang="en-US" dirty="0"/>
              <a:t> </a:t>
            </a:r>
            <a:r>
              <a:rPr lang="en-US" dirty="0" err="1"/>
              <a:t>масних</a:t>
            </a:r>
            <a:r>
              <a:rPr lang="en-US" dirty="0"/>
              <a:t> </a:t>
            </a:r>
            <a:r>
              <a:rPr lang="en-US" dirty="0" err="1"/>
              <a:t>киселина</a:t>
            </a:r>
            <a:r>
              <a:rPr lang="en-US" dirty="0"/>
              <a:t> и </a:t>
            </a:r>
            <a:r>
              <a:rPr lang="en-US" dirty="0" err="1"/>
              <a:t>свака</a:t>
            </a:r>
            <a:r>
              <a:rPr lang="en-US" dirty="0"/>
              <a:t> </a:t>
            </a:r>
            <a:r>
              <a:rPr lang="sr-Cyrl-RS" dirty="0" smtClean="0"/>
              <a:t>изјава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коју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вероватно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има </a:t>
            </a:r>
            <a:r>
              <a:rPr lang="en-US" dirty="0" err="1"/>
              <a:t>исто</a:t>
            </a:r>
            <a:r>
              <a:rPr lang="en-US" dirty="0"/>
              <a:t> </a:t>
            </a:r>
            <a:r>
              <a:rPr lang="en-US" dirty="0" err="1"/>
              <a:t>значење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потрошача</a:t>
            </a:r>
            <a:r>
              <a:rPr lang="en-US" dirty="0"/>
              <a:t>,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стављати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b="1" dirty="0" err="1"/>
              <a:t>ако</a:t>
            </a:r>
            <a:r>
              <a:rPr lang="en-US" b="1" dirty="0"/>
              <a:t> </a:t>
            </a:r>
            <a:r>
              <a:rPr lang="en-US" b="1" dirty="0" err="1"/>
              <a:t>збир</a:t>
            </a:r>
            <a:r>
              <a:rPr lang="en-US" b="1" dirty="0"/>
              <a:t> </a:t>
            </a:r>
            <a:r>
              <a:rPr lang="en-US" b="1" dirty="0" err="1"/>
              <a:t>засићених</a:t>
            </a:r>
            <a:r>
              <a:rPr lang="en-US" b="1" dirty="0"/>
              <a:t> </a:t>
            </a:r>
            <a:r>
              <a:rPr lang="en-US" b="1" dirty="0" err="1"/>
              <a:t>масних</a:t>
            </a:r>
            <a:r>
              <a:rPr lang="en-US" b="1" dirty="0"/>
              <a:t> </a:t>
            </a:r>
            <a:r>
              <a:rPr lang="en-US" b="1" dirty="0" err="1"/>
              <a:t>киселина</a:t>
            </a:r>
            <a:r>
              <a:rPr lang="en-US" b="1" dirty="0"/>
              <a:t> и </a:t>
            </a:r>
            <a:r>
              <a:rPr lang="en-US" b="1" dirty="0" err="1"/>
              <a:t>трансмасних</a:t>
            </a:r>
            <a:r>
              <a:rPr lang="en-US" b="1" dirty="0"/>
              <a:t> </a:t>
            </a:r>
            <a:r>
              <a:rPr lang="en-US" b="1" dirty="0" err="1"/>
              <a:t>киселина</a:t>
            </a:r>
            <a:r>
              <a:rPr lang="en-US" b="1" dirty="0"/>
              <a:t> </a:t>
            </a:r>
            <a:r>
              <a:rPr lang="en-US" b="1" dirty="0" err="1"/>
              <a:t>не</a:t>
            </a:r>
            <a:r>
              <a:rPr lang="en-US" b="1" dirty="0"/>
              <a:t> </a:t>
            </a:r>
            <a:r>
              <a:rPr lang="en-US" b="1" dirty="0" err="1"/>
              <a:t>прелази</a:t>
            </a:r>
            <a:r>
              <a:rPr lang="en-US" b="1" dirty="0"/>
              <a:t> 0,1 </a:t>
            </a:r>
            <a:r>
              <a:rPr lang="en-US" b="1" dirty="0" smtClean="0"/>
              <a:t>g </a:t>
            </a:r>
            <a:r>
              <a:rPr lang="en-US" b="1" dirty="0" err="1"/>
              <a:t>засићених</a:t>
            </a:r>
            <a:r>
              <a:rPr lang="en-US" b="1" dirty="0"/>
              <a:t> </a:t>
            </a:r>
            <a:r>
              <a:rPr lang="en-US" b="1" dirty="0" err="1"/>
              <a:t>масних</a:t>
            </a:r>
            <a:r>
              <a:rPr lang="en-US" b="1" dirty="0"/>
              <a:t> </a:t>
            </a:r>
            <a:r>
              <a:rPr lang="en-US" b="1" dirty="0" err="1"/>
              <a:t>киселина</a:t>
            </a:r>
            <a:r>
              <a:rPr lang="en-US" b="1" dirty="0"/>
              <a:t> </a:t>
            </a:r>
            <a:r>
              <a:rPr lang="en-US" b="1" dirty="0" err="1"/>
              <a:t>на</a:t>
            </a:r>
            <a:r>
              <a:rPr lang="en-US" b="1" dirty="0"/>
              <a:t> 100 </a:t>
            </a:r>
            <a:r>
              <a:rPr lang="en-US" b="1" dirty="0" smtClean="0"/>
              <a:t>g </a:t>
            </a:r>
            <a:r>
              <a:rPr lang="en-US" b="1" dirty="0" err="1"/>
              <a:t>или</a:t>
            </a:r>
            <a:r>
              <a:rPr lang="en-US" b="1" dirty="0"/>
              <a:t> 100 </a:t>
            </a:r>
            <a:r>
              <a:rPr lang="en-US" b="1" dirty="0" smtClean="0"/>
              <a:t>ml 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1937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МАЛА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КОЛИЧИНА ШЕЋЕРА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	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чврстом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2,5g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течном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ШЕЋЕРА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	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наводити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0,5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ml.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додатог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	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додатог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никакве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моносахариде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дисахариде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какву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заслађивања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шећери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присутни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тој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храни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ознаци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појавити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следећа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назнака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 »САДРЖИ ПРИРОДНО ПРИСУТНЕ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шећери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«.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37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Декларација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i="1" dirty="0" smtClean="0"/>
              <a:t>декларисање</a:t>
            </a:r>
            <a:r>
              <a:rPr lang="sr-Latn-RS" i="1" dirty="0"/>
              <a:t>, односно означавање </a:t>
            </a:r>
            <a:r>
              <a:rPr lang="sr-Latn-RS" dirty="0" smtClean="0"/>
              <a:t>подразумева </a:t>
            </a:r>
            <a:r>
              <a:rPr lang="sr-Latn-RS" dirty="0"/>
              <a:t>било које речи, податке, словну ознаку, назив робне или трговачке </a:t>
            </a:r>
            <a:r>
              <a:rPr lang="sr-Latn-RS" dirty="0" smtClean="0"/>
              <a:t>марке,</a:t>
            </a:r>
            <a:r>
              <a:rPr lang="en-US" dirty="0" smtClean="0"/>
              <a:t> </a:t>
            </a:r>
            <a:r>
              <a:rPr lang="sr-Latn-RS" dirty="0" smtClean="0"/>
              <a:t>који </a:t>
            </a:r>
            <a:r>
              <a:rPr lang="sr-Latn-RS" dirty="0"/>
              <a:t>се односе на храну која се декларише, а налазе се на било којој амбалажи, етикети, документу, </a:t>
            </a:r>
          </a:p>
        </p:txBody>
      </p:sp>
    </p:spTree>
    <p:extLst>
      <p:ext uri="{BB962C8B-B14F-4D97-AF65-F5344CB8AC3E}">
        <p14:creationId xmlns:p14="http://schemas.microsoft.com/office/powerpoint/2010/main" val="4423420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МАЛОМ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КОЛИ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ИНОМ НАТРИЈ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/ СОЛИ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натријума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0,12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натријума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еквивалентну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ml.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минералних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смела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прелази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натријума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ml.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ВРЛО МАЛОМ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КОЛИ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ИНОМ НАТРИЈ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УМА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СОЛИ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натријума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0,04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натријума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еквивалентну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ml.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природне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минералне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БЕЗ НАТРИЈ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БЕЗ СОЛИ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натријума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0,005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натријума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еквивалентну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9873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ИЗВОР ВЛАКАНА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влакана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влакана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1,5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влакана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kcal.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БОГАТ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ВЛАКНИМА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високо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богата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влакнима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влакана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влакана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kcal.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62080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ИЗВОР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ПРОТЕИНА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12%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енергетске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потиче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БОГАТА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ПРОТЕИНИМА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богата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протеинима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20%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енергетске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потиче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8351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ИЗВОР (НАЗИВ ВИТАМИНА) И / ИЛИ (НАЗИВ МИНЕРАЛА)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минерала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значајну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дефинисана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15%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препоручене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дневне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наведено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Правилником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2996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САДРЖИ (НАЗИВ ХРАЊИВЕ МАТЕРИЈА ИЛИ ДРУГЕ МАТЕРИЈЕ)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хранљиву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Правилника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прописани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специфични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одредбама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Правилника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делом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витамине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минерале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изјаве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...«.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ПОВЕЋАНА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КОЛИЧИНА (НАЗИВ ХРАЊИВЕ МАТЕРИЈА)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храњиве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већег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минерала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испуњава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30%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истоврсне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СМАЊЕНА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КОЛИЧИНА (НАЗИВ ХРАЊИВЕ МАТЕРИЈА)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хранљиве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већег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наводити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30%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сличне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микронутријенте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прихватљива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10% у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референтним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утврђеним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Правилником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истоветну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прихватљива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25%.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12780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LIGHT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(ЛАГАН)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дијеталан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следи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утврђени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појам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»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...«.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назнака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дијеталност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ПРИРОДНА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/ ПРИРОДНО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испуњава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утврђене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прехрамбених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појам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»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природна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префикс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тврдње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23409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ИЗВОР ОМЕГА-3 МАСНИХ КИСЕЛИНА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омега-3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наводити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0.3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алфа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линоленске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kcal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40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укупних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еикозапентаенске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докозахексаенске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kcal.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БОГАТО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ОМЕГА-3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масне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богата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омега-3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вероватно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има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наводити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0,6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алфа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линоленске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100g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kcal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80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укупних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еикозапентаенске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докозахексаенске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100g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kcal.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01780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ПРАВИЛНИК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ЗДРАВСТВЕНИМ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НУТРИТИВНИМ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ИЗЈАВАМА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vi-V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Истицање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забрањено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Заштита потрошача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Усклађивање законодавства</a:t>
            </a:r>
            <a:endParaRPr lang="vi-V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истинитост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јасност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поузданост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нутритивних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изјава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дозвољено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истицање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хране</a:t>
            </a:r>
            <a:endParaRPr lang="vi-V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Кажњавање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поштују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нова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почети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одмах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произвођачима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дат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18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месеци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прилагођавање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8669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пракси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значи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рафовима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продавати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магнезијум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чува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крвне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судове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срце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јача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имуни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пак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лечи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класично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довођење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потрошача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заблуду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Бројни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нетачних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декларација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прехрамбеним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производима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убудуће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забрањене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пробиотик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имуног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скинута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јогурта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њему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моћи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живе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јогуртне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културе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доприносе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лакшој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пробави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лактозе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".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сокови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заслађиваче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пише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моћи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продају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етикетом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превенира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рак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интелигенцију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одраслих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преформулишу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одобрених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попут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доприноси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нормалној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производњи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хормона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нормалној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штитне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жлезде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".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производима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сликом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речју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указују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дечјем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моћи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нађе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11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одобрених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изјава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протеине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гвожђе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фософор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алфа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линоленску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киселину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DHA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киселину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тачно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одређеној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концентрацији.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Правилник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прилагођен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стандардима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ЕУ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Србија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преузимати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изјаве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доказа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одобрава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Европска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комисија</a:t>
            </a:r>
            <a:r>
              <a:rPr lang="vi-VN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EFSA</a:t>
            </a:r>
            <a:r>
              <a:rPr lang="sr-Cyrl-RS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vi-V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703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sr-Cyrl-CS" dirty="0"/>
              <a:t>видно </a:t>
            </a:r>
            <a:r>
              <a:rPr lang="sr-Cyrl-CS" dirty="0" smtClean="0"/>
              <a:t>поље-су </a:t>
            </a:r>
            <a:r>
              <a:rPr lang="sr-Cyrl-CS" dirty="0"/>
              <a:t>све површине амбалаже н</a:t>
            </a:r>
            <a:r>
              <a:rPr lang="sr-Latn-RS" dirty="0"/>
              <a:t>a </a:t>
            </a:r>
            <a:r>
              <a:rPr lang="sr-Cyrl-CS" dirty="0"/>
              <a:t>к</a:t>
            </a:r>
            <a:r>
              <a:rPr lang="sr-Latn-RS" dirty="0"/>
              <a:t>oj</a:t>
            </a:r>
            <a:r>
              <a:rPr lang="sr-Cyrl-CS" dirty="0"/>
              <a:t>им</a:t>
            </a:r>
            <a:r>
              <a:rPr lang="sr-Latn-RS" dirty="0"/>
              <a:t>a </a:t>
            </a:r>
            <a:r>
              <a:rPr lang="sr-Cyrl-CS" dirty="0"/>
              <a:t>с</a:t>
            </a:r>
            <a:r>
              <a:rPr lang="sr-Latn-RS" dirty="0"/>
              <a:t>e </a:t>
            </a:r>
            <a:r>
              <a:rPr lang="sr-Cyrl-CS" dirty="0"/>
              <a:t>т</a:t>
            </a:r>
            <a:r>
              <a:rPr lang="sr-Latn-RS" dirty="0"/>
              <a:t>e</a:t>
            </a:r>
            <a:r>
              <a:rPr lang="sr-Cyrl-CS" dirty="0"/>
              <a:t>кст м</a:t>
            </a:r>
            <a:r>
              <a:rPr lang="sr-Latn-RS" dirty="0"/>
              <a:t>o</a:t>
            </a:r>
            <a:r>
              <a:rPr lang="sr-Cyrl-CS" dirty="0"/>
              <a:t>ж</a:t>
            </a:r>
            <a:r>
              <a:rPr lang="sr-Latn-RS" dirty="0"/>
              <a:t>e </a:t>
            </a:r>
            <a:r>
              <a:rPr lang="sr-Cyrl-CS" dirty="0" smtClean="0"/>
              <a:t>пр</a:t>
            </a:r>
            <a:r>
              <a:rPr lang="sr-Latn-RS" dirty="0"/>
              <a:t>o</a:t>
            </a:r>
            <a:r>
              <a:rPr lang="sr-Cyrl-CS" dirty="0"/>
              <a:t>чит</a:t>
            </a:r>
            <a:r>
              <a:rPr lang="sr-Latn-RS" dirty="0"/>
              <a:t>a</a:t>
            </a:r>
            <a:r>
              <a:rPr lang="sr-Cyrl-CS" dirty="0"/>
              <a:t>ти са једне тачке </a:t>
            </a:r>
            <a:r>
              <a:rPr lang="sr-Cyrl-CS" dirty="0" smtClean="0"/>
              <a:t>гледања</a:t>
            </a:r>
          </a:p>
          <a:p>
            <a:r>
              <a:rPr lang="sr-Latn-RS" i="1" dirty="0" smtClean="0"/>
              <a:t>етикета </a:t>
            </a:r>
            <a:r>
              <a:rPr lang="sr-Latn-RS" dirty="0" smtClean="0"/>
              <a:t>је било која ознака</a:t>
            </a:r>
            <a:r>
              <a:rPr lang="en-US" dirty="0" smtClean="0"/>
              <a:t> </a:t>
            </a:r>
            <a:r>
              <a:rPr lang="sr-Latn-RS" dirty="0" smtClean="0"/>
              <a:t>на или причвршћен за амбалажу или посуду са храном</a:t>
            </a:r>
            <a:endParaRPr lang="sr-Cyrl-RS" dirty="0" smtClean="0"/>
          </a:p>
          <a:p>
            <a:r>
              <a:rPr lang="sr-Latn-RS" i="1" dirty="0" smtClean="0"/>
              <a:t>инфoрмaциje o хрaни </a:t>
            </a:r>
            <a:r>
              <a:rPr lang="sr-Latn-RS" dirty="0" smtClean="0"/>
              <a:t>су инфoрмaциje кoje сe oднoсe нa хрaну и намењене  су  крajњем  пoтрoшaчу,  а  доступне  су  путeм  амбалаже,  eтикeтe, омота хране</a:t>
            </a:r>
            <a:r>
              <a:rPr lang="en-US" dirty="0" smtClean="0"/>
              <a:t>.</a:t>
            </a:r>
            <a:endParaRPr lang="sr-Latn-RS" dirty="0" smtClean="0"/>
          </a:p>
          <a:p>
            <a:endParaRPr lang="sr-Cyrl-CS" dirty="0" smtClean="0"/>
          </a:p>
          <a:p>
            <a:endParaRPr lang="sr-Cyrl-C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24269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i="1" dirty="0"/>
              <a:t>нутритивнa дeклaрaциja </a:t>
            </a:r>
            <a:r>
              <a:rPr lang="sr-Latn-RS" dirty="0"/>
              <a:t>(нaвoђeње хрaнљивих вреднoсти) су инфoрмације o eнeргeтскoj врeднoсти </a:t>
            </a:r>
            <a:r>
              <a:rPr lang="sr-Latn-RS" dirty="0" smtClean="0"/>
              <a:t>количини </a:t>
            </a:r>
            <a:r>
              <a:rPr lang="sr-Latn-RS" dirty="0"/>
              <a:t>jeдне или вишe хрaнљивих материја, и то: масти (зaсићeнe, мононезасићене и полинезасићене масне киселине), угљених хидрата (шећери, полиоли, скроб), соли, влакана, протеина и било ког витамина или </a:t>
            </a:r>
            <a:r>
              <a:rPr lang="sr-Latn-RS" dirty="0" smtClean="0"/>
              <a:t>минерала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99880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i="1" dirty="0"/>
              <a:t>нутритивне рeфeрeнтне врeднoсти </a:t>
            </a:r>
            <a:r>
              <a:rPr lang="sr-Latn-RS" dirty="0"/>
              <a:t>(NRV) су прeпoрукe зa прoсeчнe днeвнe кoличинe витaминa и минeрaлa, утврђене у складу са овим правилником, кojе су потребне здрaвим одраслим </a:t>
            </a:r>
            <a:r>
              <a:rPr lang="sr-Latn-RS" dirty="0" smtClean="0"/>
              <a:t>oсoбaмa</a:t>
            </a:r>
            <a:endParaRPr lang="sr-Cyrl-RS" dirty="0" smtClean="0"/>
          </a:p>
          <a:p>
            <a:r>
              <a:rPr lang="sr-Latn-RS" i="1" dirty="0"/>
              <a:t>oбавeзнe инфoрмaциje o хрaни </a:t>
            </a:r>
            <a:r>
              <a:rPr lang="sr-Latn-RS" dirty="0"/>
              <a:t>су пoдaци који се пружају крajњeм </a:t>
            </a:r>
            <a:r>
              <a:rPr lang="sr-Latn-RS" dirty="0" smtClean="0"/>
              <a:t>пoтрoшaчу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6232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4860</Words>
  <Application>Microsoft Office PowerPoint</Application>
  <PresentationFormat>On-screen Show (4:3)</PresentationFormat>
  <Paragraphs>407</Paragraphs>
  <Slides>68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Office Theme</vt:lpstr>
      <vt:lpstr>БРOМАТОЛОГИЈА</vt:lpstr>
      <vt:lpstr>ОБЕЛЕЖАВАЊЕ ХРАНЕ</vt:lpstr>
      <vt:lpstr>Декларација </vt:lpstr>
      <vt:lpstr>Декларација </vt:lpstr>
      <vt:lpstr>Декларација </vt:lpstr>
      <vt:lpstr>Декларација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ПРАКСА ПОШТЕНОГ ИНФОРМИСАЊА</vt:lpstr>
      <vt:lpstr>PowerPoint Presentation</vt:lpstr>
      <vt:lpstr>Подаци о декларисању Члан 5. </vt:lpstr>
      <vt:lpstr>PowerPoint Presentation</vt:lpstr>
      <vt:lpstr>Члан 8. На декларацији упаковане хране наводе се следећи подаци: </vt:lpstr>
      <vt:lpstr>PowerPoint Presentation</vt:lpstr>
      <vt:lpstr>PowerPoint Presentation</vt:lpstr>
      <vt:lpstr>Списак састојака није потребно наводити код следеће хране</vt:lpstr>
      <vt:lpstr>У списку састојака није потребно наводити: </vt:lpstr>
      <vt:lpstr>РОК ТРАЈАЊА</vt:lpstr>
      <vt:lpstr>PowerPoint Presentation</vt:lpstr>
      <vt:lpstr>PowerPoint Presentation</vt:lpstr>
      <vt:lpstr>Зeмља пoрекла или земља и мeсто пoрекла наводи се на декларацији за: </vt:lpstr>
      <vt:lpstr>PowerPoint Presentation</vt:lpstr>
      <vt:lpstr>Случајеви у којима није потребно навођење серије   </vt:lpstr>
      <vt:lpstr>НУТРИТИВНА ДЕКЛАРАЦИЈА</vt:lpstr>
      <vt:lpstr>МОЖЕ САДРЖАТИ И ИНФОРМАЦИЈЕ  </vt:lpstr>
      <vt:lpstr>ЕНЕРГЕТСКА ВРЕДНОСТ</vt:lpstr>
      <vt:lpstr>Састојци који могу да изазову алергије и/или интолеранције су</vt:lpstr>
      <vt:lpstr>PowerPoint Presentation</vt:lpstr>
      <vt:lpstr>PowerPoint Presentation</vt:lpstr>
      <vt:lpstr>PowerPoint Presentation</vt:lpstr>
      <vt:lpstr>ИЗУЗEЦИ OД OБАВEЗНOГ НAВOЂEЊA НУТРИТИВНЕ ДЕКЛАРАЦИЈЕ </vt:lpstr>
      <vt:lpstr>Рок трајања</vt:lpstr>
      <vt:lpstr>PowerPoint Presentation</vt:lpstr>
      <vt:lpstr>PowerPoint Presentation</vt:lpstr>
      <vt:lpstr>PowerPoint Presentation</vt:lpstr>
      <vt:lpstr>Значајна количина витамина и минерала </vt:lpstr>
      <vt:lpstr>НУТРИТИВНЕ И ЗДРАВСТВЕНЕ ИЗЈАВЕ</vt:lpstr>
      <vt:lpstr>PowerPoint Presentation</vt:lpstr>
      <vt:lpstr> Услови за употребу прехрамбених и здравствених тврдњи  </vt:lpstr>
      <vt:lpstr>PowerPoint Presentation</vt:lpstr>
      <vt:lpstr> Научна утемељеност тврдњи  </vt:lpstr>
      <vt:lpstr> ПРЕХРАМБЕНЕ ТВРДЊЕ  </vt:lpstr>
      <vt:lpstr>  ЗДРАВСТВЕНЕ ТВРДЊЕ  </vt:lpstr>
      <vt:lpstr>PowerPoint Presentation</vt:lpstr>
      <vt:lpstr>PowerPoint Presentation</vt:lpstr>
      <vt:lpstr>PowerPoint Presentation</vt:lpstr>
      <vt:lpstr>СМАЊЕНА ЕНЕРГЕТСКА ВРЕДНОСТ </vt:lpstr>
      <vt:lpstr>БЕЗ ЕНЕРГЕТСКЕ ВРЕДНОСТИ </vt:lpstr>
      <vt:lpstr>МАЛА КОЛИЧИНА МАСТИ </vt:lpstr>
      <vt:lpstr>БЕЗ МАСТИ </vt:lpstr>
      <vt:lpstr> МАЛА КОЛИЧИНА                            засићених масних КИСЕЛИНА  </vt:lpstr>
      <vt:lpstr>БЕЗ засићених масних КИСЕЛИНА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БРПМАТОЛОГИЈА</dc:title>
  <dc:creator>Promocija</dc:creator>
  <cp:lastModifiedBy>Promocija</cp:lastModifiedBy>
  <cp:revision>27</cp:revision>
  <dcterms:created xsi:type="dcterms:W3CDTF">2018-11-30T07:23:55Z</dcterms:created>
  <dcterms:modified xsi:type="dcterms:W3CDTF">2020-08-21T10:46:23Z</dcterms:modified>
</cp:coreProperties>
</file>